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7" r:id="rId4"/>
    <p:sldMasterId id="2147484181" r:id="rId5"/>
    <p:sldMasterId id="2147484169" r:id="rId6"/>
  </p:sldMasterIdLst>
  <p:notesMasterIdLst>
    <p:notesMasterId r:id="rId24"/>
  </p:notesMasterIdLst>
  <p:handoutMasterIdLst>
    <p:handoutMasterId r:id="rId25"/>
  </p:handoutMasterIdLst>
  <p:sldIdLst>
    <p:sldId id="2147378341" r:id="rId7"/>
    <p:sldId id="2147378343" r:id="rId8"/>
    <p:sldId id="260" r:id="rId9"/>
    <p:sldId id="2147378349" r:id="rId10"/>
    <p:sldId id="2147378348" r:id="rId11"/>
    <p:sldId id="2147378344" r:id="rId12"/>
    <p:sldId id="2147378352" r:id="rId13"/>
    <p:sldId id="2147378346" r:id="rId14"/>
    <p:sldId id="366" r:id="rId15"/>
    <p:sldId id="677" r:id="rId16"/>
    <p:sldId id="604" r:id="rId17"/>
    <p:sldId id="637" r:id="rId18"/>
    <p:sldId id="674" r:id="rId19"/>
    <p:sldId id="675" r:id="rId20"/>
    <p:sldId id="2147378347" r:id="rId21"/>
    <p:sldId id="365" r:id="rId22"/>
    <p:sldId id="2147378338" r:id="rId23"/>
  </p:sldIdLst>
  <p:sldSz cx="13871575" cy="7802563"/>
  <p:notesSz cx="6794500" cy="99314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Template" id="{500C95C2-83E8-4D5F-96A1-40AF652DD1CC}">
          <p14:sldIdLst/>
        </p14:section>
        <p14:section name="Tools" id="{85C08282-94D0-4EA2-AE84-49A65D1A5879}">
          <p14:sldIdLst>
            <p14:sldId id="2147378341"/>
            <p14:sldId id="2147378343"/>
            <p14:sldId id="260"/>
            <p14:sldId id="2147378349"/>
            <p14:sldId id="2147378348"/>
            <p14:sldId id="2147378344"/>
            <p14:sldId id="2147378352"/>
            <p14:sldId id="2147378346"/>
            <p14:sldId id="366"/>
            <p14:sldId id="677"/>
            <p14:sldId id="604"/>
            <p14:sldId id="637"/>
            <p14:sldId id="674"/>
            <p14:sldId id="675"/>
            <p14:sldId id="2147378347"/>
            <p14:sldId id="365"/>
            <p14:sldId id="2147378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37" userDrawn="1">
          <p15:clr>
            <a:srgbClr val="A4A3A4"/>
          </p15:clr>
        </p15:guide>
        <p15:guide id="2" pos="77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Diez" initials="LD" lastIdx="4" clrIdx="0">
    <p:extLst>
      <p:ext uri="{19B8F6BF-5375-455C-9EA6-DF929625EA0E}">
        <p15:presenceInfo xmlns:p15="http://schemas.microsoft.com/office/powerpoint/2012/main" userId="S::laura.diez@Ipsos.com::b60a8b7b-2466-4e59-ba93-e502fc6e60e1" providerId="AD"/>
      </p:ext>
    </p:extLst>
  </p:cmAuthor>
  <p:cmAuthor id="2" name="Fatima Olleros" initials="FO" lastIdx="1" clrIdx="1">
    <p:extLst>
      <p:ext uri="{19B8F6BF-5375-455C-9EA6-DF929625EA0E}">
        <p15:presenceInfo xmlns:p15="http://schemas.microsoft.com/office/powerpoint/2012/main" userId="S::fatima.olleros@Ipsos.com::62a66c2b-f4d7-4d70-859d-b8ecb31e8b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7888A"/>
    <a:srgbClr val="D5EAE9"/>
    <a:srgbClr val="00AAA6"/>
    <a:srgbClr val="FF6600"/>
    <a:srgbClr val="4E9A96"/>
    <a:srgbClr val="B4B4B4"/>
    <a:srgbClr val="C3E6D5"/>
    <a:srgbClr val="F9E8E8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40" autoAdjust="0"/>
  </p:normalViewPr>
  <p:slideViewPr>
    <p:cSldViewPr snapToGrid="0">
      <p:cViewPr varScale="1">
        <p:scale>
          <a:sx n="128" d="100"/>
          <a:sy n="128" d="100"/>
        </p:scale>
        <p:origin x="864" y="132"/>
      </p:cViewPr>
      <p:guideLst>
        <p:guide orient="horz" pos="3637"/>
        <p:guide pos="77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9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720D01-EFFB-4701-9EDE-DC57418B6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A48859-E162-4FDE-8B16-13AFA641EC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1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3D6BB-8EEB-4A83-B5FE-36896065A15C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5685D-58AB-4DCB-84A8-7C050644E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33108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48646" y="9433108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5FFE8-6D95-4633-A2B4-2E427DAE2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9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6" y="1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64F72-4277-451A-9F69-72F3F015B229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7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3108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6" y="9433108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8C043-1B29-44B8-8C7A-41237D46FF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186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C043-1B29-44B8-8C7A-41237D46FF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19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sv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pectrum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314ADD-8CCE-4CE1-93BC-8242C7F6EE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722"/>
            <a:ext cx="13871575" cy="5708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C11B0-82D2-4B1D-A080-5DEC7B98E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08" y="1255275"/>
            <a:ext cx="12699355" cy="1670687"/>
          </a:xfrm>
        </p:spPr>
        <p:txBody>
          <a:bodyPr anchor="b" anchorCtr="0"/>
          <a:lstStyle>
            <a:lvl1pPr algn="l">
              <a:defRPr sz="5006" b="1" cap="all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1D629-EA3E-4A82-8438-59B781EB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08" y="3075355"/>
            <a:ext cx="9438657" cy="1883813"/>
          </a:xfrm>
        </p:spPr>
        <p:txBody>
          <a:bodyPr anchor="t" anchorCtr="0"/>
          <a:lstStyle>
            <a:lvl1pPr marL="0" indent="0" algn="l">
              <a:buNone/>
              <a:defRPr sz="3641">
                <a:solidFill>
                  <a:schemeClr val="bg1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6DFED-0FBE-48D4-A5E6-0F2D5059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207" y="6730616"/>
            <a:ext cx="3121104" cy="41541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1593">
                <a:solidFill>
                  <a:schemeClr val="tx1"/>
                </a:solidFill>
              </a:defRPr>
            </a:lvl1pPr>
          </a:lstStyle>
          <a:p>
            <a:fld id="{27F98BFD-4602-4F36-BFEF-CC730C7215B9}" type="datetime4">
              <a:rPr lang="en-US" smtClean="0"/>
              <a:t>February 5, 2024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80B215-A81F-481D-8C0E-6BF46A6156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9736" y="6689361"/>
            <a:ext cx="944314" cy="7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2698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EFAC8-0232-4ACB-8A16-76099AC7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15" y="2216145"/>
            <a:ext cx="10195968" cy="4934399"/>
          </a:xfrm>
        </p:spPr>
        <p:txBody>
          <a:bodyPr anchor="t" anchorCtr="0"/>
          <a:lstStyle>
            <a:lvl1pPr>
              <a:lnSpc>
                <a:spcPct val="80000"/>
              </a:lnSpc>
              <a:defRPr sz="6144" cap="all" spc="341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D97A-1CD4-44FA-84FA-934F1FF5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C075-17B3-4F6A-89D1-B6091271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4388B-09B7-42D5-B607-EFED05EEE73A}"/>
              </a:ext>
            </a:extLst>
          </p:cNvPr>
          <p:cNvSpPr txBox="1"/>
          <p:nvPr/>
        </p:nvSpPr>
        <p:spPr>
          <a:xfrm>
            <a:off x="587014" y="7147834"/>
            <a:ext cx="2047652" cy="41541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910">
                <a:solidFill>
                  <a:schemeClr val="bg1"/>
                </a:solidFill>
              </a:rPr>
              <a:t>© JTI 2019 Confidential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2F868E-F9E5-4FD0-AA54-A0611266E9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0948" y="2147438"/>
            <a:ext cx="873615" cy="6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642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trum Quot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494FFB1-C67C-4F41-B55D-0E84F48E74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871575" cy="7802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5EFAC8-0232-4ACB-8A16-76099AC7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15" y="2216145"/>
            <a:ext cx="10195968" cy="4931689"/>
          </a:xfrm>
        </p:spPr>
        <p:txBody>
          <a:bodyPr anchor="t" anchorCtr="0"/>
          <a:lstStyle>
            <a:lvl1pPr>
              <a:lnSpc>
                <a:spcPct val="80000"/>
              </a:lnSpc>
              <a:defRPr sz="3641" cap="all" spc="341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D97A-1CD4-44FA-84FA-934F1FF5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C075-17B3-4F6A-89D1-B6091271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4388B-09B7-42D5-B607-EFED05EEE73A}"/>
              </a:ext>
            </a:extLst>
          </p:cNvPr>
          <p:cNvSpPr txBox="1"/>
          <p:nvPr/>
        </p:nvSpPr>
        <p:spPr>
          <a:xfrm>
            <a:off x="587014" y="7147834"/>
            <a:ext cx="2047652" cy="41541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910">
                <a:solidFill>
                  <a:schemeClr val="bg1"/>
                </a:solidFill>
              </a:rPr>
              <a:t>© JTI 2019 Confidential </a:t>
            </a:r>
          </a:p>
        </p:txBody>
      </p:sp>
    </p:spTree>
    <p:extLst>
      <p:ext uri="{BB962C8B-B14F-4D97-AF65-F5344CB8AC3E}">
        <p14:creationId xmlns:p14="http://schemas.microsoft.com/office/powerpoint/2010/main" val="400625431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trum Quot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4FF7B4-0A64-41E7-A6EC-116C9A58B8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871575" cy="7802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5EFAC8-0232-4ACB-8A16-76099AC7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15" y="2216145"/>
            <a:ext cx="10195968" cy="4931689"/>
          </a:xfrm>
        </p:spPr>
        <p:txBody>
          <a:bodyPr anchor="t" anchorCtr="0"/>
          <a:lstStyle>
            <a:lvl1pPr>
              <a:lnSpc>
                <a:spcPct val="80000"/>
              </a:lnSpc>
              <a:defRPr sz="3641" cap="all" spc="341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D97A-1CD4-44FA-84FA-934F1FF5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C075-17B3-4F6A-89D1-B6091271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4388B-09B7-42D5-B607-EFED05EEE73A}"/>
              </a:ext>
            </a:extLst>
          </p:cNvPr>
          <p:cNvSpPr txBox="1"/>
          <p:nvPr/>
        </p:nvSpPr>
        <p:spPr>
          <a:xfrm>
            <a:off x="587014" y="7147834"/>
            <a:ext cx="2047652" cy="41541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910">
                <a:solidFill>
                  <a:schemeClr val="bg1"/>
                </a:solidFill>
              </a:rPr>
              <a:t>© JTI 2019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339543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04790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566DF-8A7B-474D-A0F4-205CFA3DC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in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12603-15D9-4377-BA98-9268CA85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4289-3309-4C35-850A-56FD49B3E3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57175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4F466F-374A-4B25-9387-239E79F4C5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871575" cy="7802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47E5D-06E5-4593-AAEA-7BFF3B24FC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259" y="3245948"/>
            <a:ext cx="1751060" cy="13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5643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acia + 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>
            <a:normAutofit/>
          </a:bodyPr>
          <a:lstStyle>
            <a:lvl1pPr marL="0" indent="0" algn="ctr">
              <a:buNone/>
              <a:defRPr sz="2048" b="1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8EC737-31E9-9AFF-CE94-5C793E45F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4BB8E8-275A-99CB-766B-DF23F851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74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1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1D30FC0-52A5-BFD3-A23B-43312990FC54}"/>
              </a:ext>
            </a:extLst>
          </p:cNvPr>
          <p:cNvSpPr/>
          <p:nvPr userDrawn="1"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5A8BC71-3AD8-98CB-1546-693FC0A7E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0217" y="330413"/>
            <a:ext cx="11061355" cy="747215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CEF2864-1883-A36D-929B-421BDB9D3E44}"/>
              </a:ext>
            </a:extLst>
          </p:cNvPr>
          <p:cNvSpPr/>
          <p:nvPr userDrawn="1"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00B2A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0B60108-404A-B34F-46D0-338A775E7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FEA153D0-5EC1-49DB-9D99-730BBB53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531" y="1720565"/>
            <a:ext cx="9451372" cy="976659"/>
          </a:xfrm>
          <a:prstGeom prst="rect">
            <a:avLst/>
          </a:prstGeom>
        </p:spPr>
        <p:txBody>
          <a:bodyPr anchor="ctr"/>
          <a:lstStyle>
            <a:lvl1pPr>
              <a:defRPr sz="3186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A2B88573-01A5-BE5F-21A5-9E73A1DB3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526" y="2697224"/>
            <a:ext cx="9451372" cy="386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48" b="0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72876"/>
      </p:ext>
    </p:extLst>
  </p:cSld>
  <p:clrMapOvr>
    <a:masterClrMapping/>
  </p:clrMapOvr>
  <p:hf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1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1D30FC0-52A5-BFD3-A23B-43312990FC54}"/>
              </a:ext>
            </a:extLst>
          </p:cNvPr>
          <p:cNvSpPr/>
          <p:nvPr userDrawn="1"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87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5A8BC71-3AD8-98CB-1546-693FC0A7E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0217" y="330413"/>
            <a:ext cx="11061355" cy="747215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CEF2864-1883-A36D-929B-421BDB9D3E44}"/>
              </a:ext>
            </a:extLst>
          </p:cNvPr>
          <p:cNvSpPr/>
          <p:nvPr userDrawn="1"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87888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0B60108-404A-B34F-46D0-338A775E7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2" name="Título 15">
            <a:extLst>
              <a:ext uri="{FF2B5EF4-FFF2-40B4-BE49-F238E27FC236}">
                <a16:creationId xmlns:a16="http://schemas.microsoft.com/office/drawing/2014/main" id="{117AA430-30E5-8489-9793-FE55DB61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531" y="1720565"/>
            <a:ext cx="9451372" cy="976659"/>
          </a:xfrm>
          <a:prstGeom prst="rect">
            <a:avLst/>
          </a:prstGeom>
        </p:spPr>
        <p:txBody>
          <a:bodyPr anchor="ctr"/>
          <a:lstStyle>
            <a:lvl1pPr>
              <a:defRPr sz="3186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723A5D-5BED-0BA2-062D-8A6B35488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526" y="2697224"/>
            <a:ext cx="9451372" cy="386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48" b="0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92035"/>
      </p:ext>
    </p:extLst>
  </p:cSld>
  <p:clrMapOvr>
    <a:masterClrMapping/>
  </p:clrMapOvr>
  <p:hf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2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EA07269-1142-821B-6643-3E29E89F5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097" y="329657"/>
            <a:ext cx="11062475" cy="74729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1D30FC0-52A5-BFD3-A23B-43312990FC54}"/>
              </a:ext>
            </a:extLst>
          </p:cNvPr>
          <p:cNvSpPr/>
          <p:nvPr userDrawn="1"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EF2864-1883-A36D-929B-421BDB9D3E44}"/>
              </a:ext>
            </a:extLst>
          </p:cNvPr>
          <p:cNvSpPr/>
          <p:nvPr userDrawn="1"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00B2A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0B60108-404A-B34F-46D0-338A775E7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3" name="Título 15">
            <a:extLst>
              <a:ext uri="{FF2B5EF4-FFF2-40B4-BE49-F238E27FC236}">
                <a16:creationId xmlns:a16="http://schemas.microsoft.com/office/drawing/2014/main" id="{44A664BB-0410-1AEB-E2D2-BF90A206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531" y="1720565"/>
            <a:ext cx="9451372" cy="976659"/>
          </a:xfrm>
          <a:prstGeom prst="rect">
            <a:avLst/>
          </a:prstGeom>
        </p:spPr>
        <p:txBody>
          <a:bodyPr anchor="ctr"/>
          <a:lstStyle>
            <a:lvl1pPr>
              <a:defRPr sz="3186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947BE7F6-9A9C-5637-1B15-A33940AAF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526" y="2697224"/>
            <a:ext cx="9451372" cy="386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48" b="0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97657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pectrum 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314ADD-8CCE-4CE1-93BC-8242C7F6EE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722"/>
            <a:ext cx="13871575" cy="5708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C11B0-82D2-4B1D-A080-5DEC7B98E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08" y="1255275"/>
            <a:ext cx="12699355" cy="1670687"/>
          </a:xfrm>
        </p:spPr>
        <p:txBody>
          <a:bodyPr anchor="b" anchorCtr="0"/>
          <a:lstStyle>
            <a:lvl1pPr algn="l">
              <a:defRPr sz="5006" b="1" cap="all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1D629-EA3E-4A82-8438-59B781EB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08" y="3075355"/>
            <a:ext cx="9438657" cy="1883813"/>
          </a:xfrm>
        </p:spPr>
        <p:txBody>
          <a:bodyPr anchor="t" anchorCtr="0"/>
          <a:lstStyle>
            <a:lvl1pPr marL="0" indent="0" algn="l">
              <a:buNone/>
              <a:defRPr sz="3641">
                <a:solidFill>
                  <a:schemeClr val="bg1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6DFED-0FBE-48D4-A5E6-0F2D5059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207" y="6730616"/>
            <a:ext cx="3121104" cy="41541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1593">
                <a:solidFill>
                  <a:schemeClr val="tx1"/>
                </a:solidFill>
              </a:defRPr>
            </a:lvl1pPr>
          </a:lstStyle>
          <a:p>
            <a:fld id="{A6C065FC-DB53-40CF-BA4D-328B86291E85}" type="datetime4">
              <a:rPr lang="en-US" smtClean="0"/>
              <a:t>February 5, 2024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80B215-A81F-481D-8C0E-6BF46A6156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9736" y="6689361"/>
            <a:ext cx="944314" cy="7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76181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2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EA07269-1142-821B-6643-3E29E89F5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097" y="329657"/>
            <a:ext cx="11062475" cy="74729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1D30FC0-52A5-BFD3-A23B-43312990FC54}"/>
              </a:ext>
            </a:extLst>
          </p:cNvPr>
          <p:cNvSpPr/>
          <p:nvPr userDrawn="1"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87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EF2864-1883-A36D-929B-421BDB9D3E44}"/>
              </a:ext>
            </a:extLst>
          </p:cNvPr>
          <p:cNvSpPr/>
          <p:nvPr userDrawn="1"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87888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0B60108-404A-B34F-46D0-338A775E7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3" name="Título 15">
            <a:extLst>
              <a:ext uri="{FF2B5EF4-FFF2-40B4-BE49-F238E27FC236}">
                <a16:creationId xmlns:a16="http://schemas.microsoft.com/office/drawing/2014/main" id="{E985E44C-D754-03B8-61A4-D355EC077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531" y="1720565"/>
            <a:ext cx="9451372" cy="976659"/>
          </a:xfrm>
          <a:prstGeom prst="rect">
            <a:avLst/>
          </a:prstGeom>
        </p:spPr>
        <p:txBody>
          <a:bodyPr anchor="ctr"/>
          <a:lstStyle>
            <a:lvl1pPr>
              <a:defRPr sz="3186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26C9C6B-6648-2625-2C76-29C992925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526" y="2697224"/>
            <a:ext cx="9451372" cy="386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48" b="0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282"/>
      </p:ext>
    </p:extLst>
  </p:cSld>
  <p:clrMapOvr>
    <a:masterClrMapping/>
  </p:clrMapOvr>
  <p:hf sldNum="0"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3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4AB5E2-E8C5-DD50-42AA-F99767F788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096" y="329655"/>
            <a:ext cx="11062479" cy="747290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1D30FC0-52A5-BFD3-A23B-43312990FC54}"/>
              </a:ext>
            </a:extLst>
          </p:cNvPr>
          <p:cNvSpPr/>
          <p:nvPr userDrawn="1"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EF2864-1883-A36D-929B-421BDB9D3E44}"/>
              </a:ext>
            </a:extLst>
          </p:cNvPr>
          <p:cNvSpPr/>
          <p:nvPr userDrawn="1"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00B2A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0B60108-404A-B34F-46D0-338A775E7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4" name="Título 15">
            <a:extLst>
              <a:ext uri="{FF2B5EF4-FFF2-40B4-BE49-F238E27FC236}">
                <a16:creationId xmlns:a16="http://schemas.microsoft.com/office/drawing/2014/main" id="{6EDD628F-0A7F-8537-109D-AE5E4D9F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531" y="1720565"/>
            <a:ext cx="9451372" cy="976659"/>
          </a:xfrm>
          <a:prstGeom prst="rect">
            <a:avLst/>
          </a:prstGeom>
        </p:spPr>
        <p:txBody>
          <a:bodyPr anchor="ctr"/>
          <a:lstStyle>
            <a:lvl1pPr>
              <a:defRPr sz="3186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2F0C9006-03CB-6097-6A9C-4CC6A0173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526" y="2697224"/>
            <a:ext cx="9451372" cy="386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48" b="0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8619"/>
      </p:ext>
    </p:extLst>
  </p:cSld>
  <p:clrMapOvr>
    <a:masterClrMapping/>
  </p:clrMapOvr>
  <p:hf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3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4AB5E2-E8C5-DD50-42AA-F99767F788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096" y="329655"/>
            <a:ext cx="11062479" cy="747290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1D30FC0-52A5-BFD3-A23B-43312990FC54}"/>
              </a:ext>
            </a:extLst>
          </p:cNvPr>
          <p:cNvSpPr/>
          <p:nvPr userDrawn="1"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87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EF2864-1883-A36D-929B-421BDB9D3E44}"/>
              </a:ext>
            </a:extLst>
          </p:cNvPr>
          <p:cNvSpPr/>
          <p:nvPr userDrawn="1"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87888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0B60108-404A-B34F-46D0-338A775E7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2" name="Título 15">
            <a:extLst>
              <a:ext uri="{FF2B5EF4-FFF2-40B4-BE49-F238E27FC236}">
                <a16:creationId xmlns:a16="http://schemas.microsoft.com/office/drawing/2014/main" id="{0E065DE0-6479-A43F-4470-3B12CD70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531" y="1720565"/>
            <a:ext cx="9451372" cy="976659"/>
          </a:xfrm>
          <a:prstGeom prst="rect">
            <a:avLst/>
          </a:prstGeom>
        </p:spPr>
        <p:txBody>
          <a:bodyPr anchor="ctr"/>
          <a:lstStyle>
            <a:lvl1pPr>
              <a:defRPr sz="3186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3BD2C7F-FE97-0CC0-0849-2102F7D4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526" y="2697224"/>
            <a:ext cx="9451372" cy="386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48" b="0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92045"/>
      </p:ext>
    </p:extLst>
  </p:cSld>
  <p:clrMapOvr>
    <a:masterClrMapping/>
  </p:clrMapOvr>
  <p:hf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4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A509ACE-FE94-600B-A0EC-D8455F9B47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095" y="329655"/>
            <a:ext cx="11062479" cy="747290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1D30FC0-52A5-BFD3-A23B-43312990FC54}"/>
              </a:ext>
            </a:extLst>
          </p:cNvPr>
          <p:cNvSpPr/>
          <p:nvPr userDrawn="1"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EF2864-1883-A36D-929B-421BDB9D3E44}"/>
              </a:ext>
            </a:extLst>
          </p:cNvPr>
          <p:cNvSpPr/>
          <p:nvPr userDrawn="1"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00B2A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0B60108-404A-B34F-46D0-338A775E7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4" name="Título 15">
            <a:extLst>
              <a:ext uri="{FF2B5EF4-FFF2-40B4-BE49-F238E27FC236}">
                <a16:creationId xmlns:a16="http://schemas.microsoft.com/office/drawing/2014/main" id="{6B29BF56-1B25-48F7-E27D-4614A726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531" y="1720565"/>
            <a:ext cx="9451372" cy="976659"/>
          </a:xfrm>
          <a:prstGeom prst="rect">
            <a:avLst/>
          </a:prstGeom>
        </p:spPr>
        <p:txBody>
          <a:bodyPr anchor="ctr"/>
          <a:lstStyle>
            <a:lvl1pPr>
              <a:defRPr sz="3186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B6DB2EF-020F-3916-28AC-34A1D4189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526" y="2697224"/>
            <a:ext cx="9451372" cy="386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48" b="0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21949"/>
      </p:ext>
    </p:extLst>
  </p:cSld>
  <p:clrMapOvr>
    <a:masterClrMapping/>
  </p:clrMapOvr>
  <p:hf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4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A509ACE-FE94-600B-A0EC-D8455F9B47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095" y="329655"/>
            <a:ext cx="11062479" cy="747290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1D30FC0-52A5-BFD3-A23B-43312990FC54}"/>
              </a:ext>
            </a:extLst>
          </p:cNvPr>
          <p:cNvSpPr/>
          <p:nvPr userDrawn="1"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87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EF2864-1883-A36D-929B-421BDB9D3E44}"/>
              </a:ext>
            </a:extLst>
          </p:cNvPr>
          <p:cNvSpPr/>
          <p:nvPr userDrawn="1"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87888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0B60108-404A-B34F-46D0-338A775E7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3" name="Título 15">
            <a:extLst>
              <a:ext uri="{FF2B5EF4-FFF2-40B4-BE49-F238E27FC236}">
                <a16:creationId xmlns:a16="http://schemas.microsoft.com/office/drawing/2014/main" id="{D819CCEA-F06D-0E0A-D626-00A23A18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531" y="1720565"/>
            <a:ext cx="9451372" cy="976659"/>
          </a:xfrm>
          <a:prstGeom prst="rect">
            <a:avLst/>
          </a:prstGeom>
        </p:spPr>
        <p:txBody>
          <a:bodyPr anchor="ctr"/>
          <a:lstStyle>
            <a:lvl1pPr>
              <a:defRPr sz="3186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5F626E8-6E64-B20B-894B-1F656D7E6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526" y="2697224"/>
            <a:ext cx="9451372" cy="386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48" b="0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08947"/>
      </p:ext>
    </p:extLst>
  </p:cSld>
  <p:clrMapOvr>
    <a:masterClrMapping/>
  </p:clrMapOvr>
  <p:hf sldNum="0"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5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D3429D-1FA7-72EF-3C07-8182A70806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093" y="329653"/>
            <a:ext cx="11062481" cy="74729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1D30FC0-52A5-BFD3-A23B-43312990FC54}"/>
              </a:ext>
            </a:extLst>
          </p:cNvPr>
          <p:cNvSpPr/>
          <p:nvPr userDrawn="1"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EF2864-1883-A36D-929B-421BDB9D3E44}"/>
              </a:ext>
            </a:extLst>
          </p:cNvPr>
          <p:cNvSpPr/>
          <p:nvPr userDrawn="1"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00B2A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0B60108-404A-B34F-46D0-338A775E7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4" name="Título 15">
            <a:extLst>
              <a:ext uri="{FF2B5EF4-FFF2-40B4-BE49-F238E27FC236}">
                <a16:creationId xmlns:a16="http://schemas.microsoft.com/office/drawing/2014/main" id="{642C4616-0002-8F5A-C8F8-16E082E50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531" y="1720565"/>
            <a:ext cx="9451372" cy="976659"/>
          </a:xfrm>
          <a:prstGeom prst="rect">
            <a:avLst/>
          </a:prstGeom>
        </p:spPr>
        <p:txBody>
          <a:bodyPr anchor="ctr"/>
          <a:lstStyle>
            <a:lvl1pPr>
              <a:defRPr sz="3186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4FB51A77-7D82-B704-93DA-E0764388B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526" y="2697224"/>
            <a:ext cx="9451372" cy="386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48" b="0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0732"/>
      </p:ext>
    </p:extLst>
  </p:cSld>
  <p:clrMapOvr>
    <a:masterClrMapping/>
  </p:clrMapOvr>
  <p:hf sldNum="0"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5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D3429D-1FA7-72EF-3C07-8182A70806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093" y="329653"/>
            <a:ext cx="11062481" cy="74729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1D30FC0-52A5-BFD3-A23B-43312990FC54}"/>
              </a:ext>
            </a:extLst>
          </p:cNvPr>
          <p:cNvSpPr/>
          <p:nvPr userDrawn="1"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87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EF2864-1883-A36D-929B-421BDB9D3E44}"/>
              </a:ext>
            </a:extLst>
          </p:cNvPr>
          <p:cNvSpPr/>
          <p:nvPr userDrawn="1"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87888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0B60108-404A-B34F-46D0-338A775E7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2" name="Título 15">
            <a:extLst>
              <a:ext uri="{FF2B5EF4-FFF2-40B4-BE49-F238E27FC236}">
                <a16:creationId xmlns:a16="http://schemas.microsoft.com/office/drawing/2014/main" id="{2B725623-D79F-FDFC-67CC-297EA929D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531" y="1720565"/>
            <a:ext cx="9451372" cy="976659"/>
          </a:xfrm>
          <a:prstGeom prst="rect">
            <a:avLst/>
          </a:prstGeom>
        </p:spPr>
        <p:txBody>
          <a:bodyPr anchor="ctr"/>
          <a:lstStyle>
            <a:lvl1pPr>
              <a:defRPr sz="3186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868EEFF-E244-BAC1-5F94-529FAEFD7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526" y="2697224"/>
            <a:ext cx="9451372" cy="386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48" b="0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20491"/>
      </p:ext>
    </p:extLst>
  </p:cSld>
  <p:clrMapOvr>
    <a:masterClrMapping/>
  </p:clrMapOvr>
  <p:hf sldNum="0"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cia + 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>
            <a:normAutofit/>
          </a:bodyPr>
          <a:lstStyle>
            <a:lvl1pPr marL="0" indent="0" algn="ctr">
              <a:buNone/>
              <a:defRPr sz="2048" b="1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8EC737-31E9-9AFF-CE94-5C793E45F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4BB8E8-275A-99CB-766B-DF23F851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6645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cia + título + sub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173565C-C687-5CA5-EDB0-EE52826E8BAC}"/>
              </a:ext>
            </a:extLst>
          </p:cNvPr>
          <p:cNvSpPr/>
          <p:nvPr userDrawn="1"/>
        </p:nvSpPr>
        <p:spPr>
          <a:xfrm>
            <a:off x="0" y="1545097"/>
            <a:ext cx="13871575" cy="426286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>
              <a:solidFill>
                <a:srgbClr val="00B2A9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48" b="1">
                <a:solidFill>
                  <a:schemeClr val="bg1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2575735-6272-4685-1DD6-3B2BF7122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CDE9ED-28CE-5714-8C66-6C0A7C48E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6583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ítulo + sub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9372E68-669C-F3C3-DD43-2F7A0EE3A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56970"/>
            <a:ext cx="13871576" cy="305037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>
            <a:normAutofit/>
          </a:bodyPr>
          <a:lstStyle>
            <a:lvl1pPr marL="0" indent="0" algn="ctr">
              <a:buNone/>
              <a:defRPr sz="2048" b="1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8EC737-31E9-9AFF-CE94-5C793E45F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4BB8E8-275A-99CB-766B-DF23F851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11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314ADD-8CCE-4CE1-93BC-8242C7F6EE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722"/>
            <a:ext cx="13871575" cy="5708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C11B0-82D2-4B1D-A080-5DEC7B98E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08" y="1255275"/>
            <a:ext cx="12699355" cy="1670687"/>
          </a:xfrm>
        </p:spPr>
        <p:txBody>
          <a:bodyPr anchor="b" anchorCtr="0"/>
          <a:lstStyle>
            <a:lvl1pPr algn="l">
              <a:defRPr sz="5006" b="1" cap="all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1D629-EA3E-4A82-8438-59B781EB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08" y="3075355"/>
            <a:ext cx="9438657" cy="1883813"/>
          </a:xfrm>
        </p:spPr>
        <p:txBody>
          <a:bodyPr anchor="t" anchorCtr="0"/>
          <a:lstStyle>
            <a:lvl1pPr marL="0" indent="0" algn="l">
              <a:buNone/>
              <a:defRPr sz="3641">
                <a:solidFill>
                  <a:schemeClr val="bg1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6DFED-0FBE-48D4-A5E6-0F2D5059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207" y="6730616"/>
            <a:ext cx="3121104" cy="41541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1593">
                <a:solidFill>
                  <a:schemeClr val="tx1"/>
                </a:solidFill>
              </a:defRPr>
            </a:lvl1pPr>
          </a:lstStyle>
          <a:p>
            <a:fld id="{32C56266-800D-4088-ACDA-2B12350D5CDA}" type="datetime4">
              <a:rPr lang="en-US" smtClean="0"/>
              <a:t>February 5, 2024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80B215-A81F-481D-8C0E-6BF46A6156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9736" y="6689361"/>
            <a:ext cx="944314" cy="7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1694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ítulo + sub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76314F-E2ED-7480-D4F1-556B09E2B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917345"/>
            <a:ext cx="13871576" cy="5894264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>
            <a:normAutofit/>
          </a:bodyPr>
          <a:lstStyle>
            <a:lvl1pPr marL="0" indent="0" algn="ctr">
              <a:buNone/>
              <a:defRPr sz="2048" b="1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8EC737-31E9-9AFF-CE94-5C793E45F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4BB8E8-275A-99CB-766B-DF23F851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B6AAE0-5F53-54E8-D3FC-5951EE8F0277}"/>
              </a:ext>
            </a:extLst>
          </p:cNvPr>
          <p:cNvSpPr txBox="1"/>
          <p:nvPr userDrawn="1"/>
        </p:nvSpPr>
        <p:spPr>
          <a:xfrm>
            <a:off x="275325" y="7508755"/>
            <a:ext cx="1128124" cy="1511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96">
                <a:solidFill>
                  <a:schemeClr val="bg1"/>
                </a:solidFill>
              </a:rPr>
              <a:t>© JTI </a:t>
            </a:r>
            <a:fld id="{ED6FC4C1-2DAA-4BCE-BE38-3C558230BAAC}" type="datetimeyyyy">
              <a:rPr lang="en-GB" sz="796" smtClean="0">
                <a:solidFill>
                  <a:schemeClr val="bg1"/>
                </a:solidFill>
              </a:rPr>
              <a:t>2024</a:t>
            </a:fld>
            <a:r>
              <a:rPr lang="en-GB" sz="796">
                <a:solidFill>
                  <a:schemeClr val="bg1"/>
                </a:solidFill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9959568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ítulo + sub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58E5B8C-C981-95BC-FC2D-247A9964D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17346"/>
            <a:ext cx="13871575" cy="5894264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>
            <a:normAutofit/>
          </a:bodyPr>
          <a:lstStyle>
            <a:lvl1pPr marL="0" indent="0" algn="ctr">
              <a:buNone/>
              <a:defRPr sz="2048" b="1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8EC737-31E9-9AFF-CE94-5C793E45F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4BB8E8-275A-99CB-766B-DF23F851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B6AAE0-5F53-54E8-D3FC-5951EE8F0277}"/>
              </a:ext>
            </a:extLst>
          </p:cNvPr>
          <p:cNvSpPr txBox="1"/>
          <p:nvPr userDrawn="1"/>
        </p:nvSpPr>
        <p:spPr>
          <a:xfrm>
            <a:off x="275325" y="7508755"/>
            <a:ext cx="1128124" cy="1511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96">
                <a:solidFill>
                  <a:schemeClr val="bg1"/>
                </a:solidFill>
              </a:rPr>
              <a:t>© JTI </a:t>
            </a:r>
            <a:fld id="{ED6FC4C1-2DAA-4BCE-BE38-3C558230BAAC}" type="datetimeyyyy">
              <a:rPr lang="en-GB" sz="796" smtClean="0">
                <a:solidFill>
                  <a:schemeClr val="bg1"/>
                </a:solidFill>
              </a:rPr>
              <a:t>2024</a:t>
            </a:fld>
            <a:r>
              <a:rPr lang="en-GB" sz="796">
                <a:solidFill>
                  <a:schemeClr val="bg1"/>
                </a:solidFill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1610212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ítulo + subtítul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3234089-4677-A081-A5D0-FA0481D811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917347"/>
            <a:ext cx="13871576" cy="5894264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>
            <a:normAutofit/>
          </a:bodyPr>
          <a:lstStyle>
            <a:lvl1pPr marL="0" indent="0" algn="ctr">
              <a:buNone/>
              <a:defRPr sz="2048" b="1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8EC737-31E9-9AFF-CE94-5C793E45F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4BB8E8-275A-99CB-766B-DF23F851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B6AAE0-5F53-54E8-D3FC-5951EE8F0277}"/>
              </a:ext>
            </a:extLst>
          </p:cNvPr>
          <p:cNvSpPr txBox="1"/>
          <p:nvPr userDrawn="1"/>
        </p:nvSpPr>
        <p:spPr>
          <a:xfrm>
            <a:off x="275325" y="7508755"/>
            <a:ext cx="1128124" cy="1511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96">
                <a:solidFill>
                  <a:schemeClr val="bg1"/>
                </a:solidFill>
              </a:rPr>
              <a:t>© JTI </a:t>
            </a:r>
            <a:fld id="{ED6FC4C1-2DAA-4BCE-BE38-3C558230BAAC}" type="datetimeyyyy">
              <a:rPr lang="en-GB" sz="796" smtClean="0">
                <a:solidFill>
                  <a:schemeClr val="bg1"/>
                </a:solidFill>
              </a:rPr>
              <a:t>2024</a:t>
            </a:fld>
            <a:r>
              <a:rPr lang="en-GB" sz="796">
                <a:solidFill>
                  <a:schemeClr val="bg1"/>
                </a:solidFill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2874145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ítulo + subtítul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BC1EF9F-E385-43C9-7E96-19C1CAFE3E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917348"/>
            <a:ext cx="13871576" cy="5894264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>
            <a:normAutofit/>
          </a:bodyPr>
          <a:lstStyle>
            <a:lvl1pPr marL="0" indent="0" algn="ctr">
              <a:buNone/>
              <a:defRPr sz="2048" b="1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8EC737-31E9-9AFF-CE94-5C793E45F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4BB8E8-275A-99CB-766B-DF23F851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B6AAE0-5F53-54E8-D3FC-5951EE8F0277}"/>
              </a:ext>
            </a:extLst>
          </p:cNvPr>
          <p:cNvSpPr txBox="1"/>
          <p:nvPr userDrawn="1"/>
        </p:nvSpPr>
        <p:spPr>
          <a:xfrm>
            <a:off x="275325" y="7508755"/>
            <a:ext cx="1128124" cy="1511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96">
                <a:solidFill>
                  <a:schemeClr val="bg1"/>
                </a:solidFill>
              </a:rPr>
              <a:t>© JTI </a:t>
            </a:r>
            <a:fld id="{ED6FC4C1-2DAA-4BCE-BE38-3C558230BAAC}" type="datetimeyyyy">
              <a:rPr lang="en-GB" sz="796" smtClean="0">
                <a:solidFill>
                  <a:schemeClr val="bg1"/>
                </a:solidFill>
              </a:rPr>
              <a:t>2024</a:t>
            </a:fld>
            <a:r>
              <a:rPr lang="en-GB" sz="796">
                <a:solidFill>
                  <a:schemeClr val="bg1"/>
                </a:solidFill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16485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ítulo + subtítu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79BDD0-8378-D0C7-1165-D0C7766F16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917350"/>
            <a:ext cx="13871576" cy="5894264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>
            <a:normAutofit/>
          </a:bodyPr>
          <a:lstStyle>
            <a:lvl1pPr marL="0" indent="0" algn="ctr">
              <a:buNone/>
              <a:defRPr sz="2048" b="1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8EC737-31E9-9AFF-CE94-5C793E45F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4BB8E8-275A-99CB-766B-DF23F851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chemeClr val="bg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B6AAE0-5F53-54E8-D3FC-5951EE8F0277}"/>
              </a:ext>
            </a:extLst>
          </p:cNvPr>
          <p:cNvSpPr txBox="1"/>
          <p:nvPr userDrawn="1"/>
        </p:nvSpPr>
        <p:spPr>
          <a:xfrm>
            <a:off x="275325" y="7508755"/>
            <a:ext cx="1128124" cy="1511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96">
                <a:solidFill>
                  <a:schemeClr val="bg1"/>
                </a:solidFill>
              </a:rPr>
              <a:t>© JTI </a:t>
            </a:r>
            <a:fld id="{ED6FC4C1-2DAA-4BCE-BE38-3C558230BAAC}" type="datetimeyyyy">
              <a:rPr lang="en-GB" sz="796" smtClean="0">
                <a:solidFill>
                  <a:schemeClr val="bg1"/>
                </a:solidFill>
              </a:rPr>
              <a:t>2024</a:t>
            </a:fld>
            <a:r>
              <a:rPr lang="en-GB" sz="796">
                <a:solidFill>
                  <a:schemeClr val="bg1"/>
                </a:solidFill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4186701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+ título + sub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1E7CECA-941D-FD81-201C-5F6BE306EB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980430"/>
            <a:ext cx="4843765" cy="583118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098E46A-6DF7-AEE7-787D-188F4A38271E}"/>
              </a:ext>
            </a:extLst>
          </p:cNvPr>
          <p:cNvCxnSpPr/>
          <p:nvPr userDrawn="1"/>
        </p:nvCxnSpPr>
        <p:spPr>
          <a:xfrm>
            <a:off x="685923" y="5812229"/>
            <a:ext cx="118221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3AD1E05-E4A1-851C-5E0C-DEBD9967BC94}"/>
              </a:ext>
            </a:extLst>
          </p:cNvPr>
          <p:cNvCxnSpPr/>
          <p:nvPr userDrawn="1"/>
        </p:nvCxnSpPr>
        <p:spPr>
          <a:xfrm>
            <a:off x="685923" y="7208853"/>
            <a:ext cx="118221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>
            <a:normAutofit/>
          </a:bodyPr>
          <a:lstStyle>
            <a:lvl1pPr marL="0" indent="0" algn="ctr">
              <a:buNone/>
              <a:defRPr sz="2048" b="1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8EC737-31E9-9AFF-CE94-5C793E45F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4BB8E8-275A-99CB-766B-DF23F851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B6AAE0-5F53-54E8-D3FC-5951EE8F0277}"/>
              </a:ext>
            </a:extLst>
          </p:cNvPr>
          <p:cNvSpPr txBox="1"/>
          <p:nvPr userDrawn="1"/>
        </p:nvSpPr>
        <p:spPr>
          <a:xfrm>
            <a:off x="275325" y="7508755"/>
            <a:ext cx="1128124" cy="1511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96">
                <a:solidFill>
                  <a:schemeClr val="bg1"/>
                </a:solidFill>
              </a:rPr>
              <a:t>© JTI </a:t>
            </a:r>
            <a:fld id="{ED6FC4C1-2DAA-4BCE-BE38-3C558230BAAC}" type="datetimeyyyy">
              <a:rPr lang="en-GB" sz="796" smtClean="0">
                <a:solidFill>
                  <a:schemeClr val="bg1"/>
                </a:solidFill>
              </a:rPr>
              <a:t>2024</a:t>
            </a:fld>
            <a:r>
              <a:rPr lang="en-GB" sz="796">
                <a:solidFill>
                  <a:schemeClr val="bg1"/>
                </a:solidFill>
              </a:rPr>
              <a:t> Confidential 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0BD801C4-AFFD-CCFE-FD99-45996497E4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714" y="6068035"/>
            <a:ext cx="4063312" cy="885013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520156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  <a:lvl3pPr marL="1040313" indent="0">
              <a:buNone/>
              <a:defRPr b="1">
                <a:solidFill>
                  <a:schemeClr val="bg1"/>
                </a:solidFill>
                <a:latin typeface="+mj-lt"/>
              </a:defRPr>
            </a:lvl3pPr>
            <a:lvl4pPr marL="1560469" indent="0">
              <a:buNone/>
              <a:defRPr b="1">
                <a:solidFill>
                  <a:schemeClr val="bg1"/>
                </a:solidFill>
                <a:latin typeface="+mj-lt"/>
              </a:defRPr>
            </a:lvl4pPr>
            <a:lvl5pPr marL="2080626" indent="0">
              <a:buNone/>
              <a:defRPr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  <a:endParaRPr lang="en-U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24145B8-7347-548B-52F0-95135E20B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83779" y="2720060"/>
            <a:ext cx="8319333" cy="44882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136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+ título + sub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6B77962-B3A5-CEFD-1B2D-9E887F8FE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80430"/>
            <a:ext cx="4843766" cy="583118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098E46A-6DF7-AEE7-787D-188F4A38271E}"/>
              </a:ext>
            </a:extLst>
          </p:cNvPr>
          <p:cNvCxnSpPr/>
          <p:nvPr userDrawn="1"/>
        </p:nvCxnSpPr>
        <p:spPr>
          <a:xfrm>
            <a:off x="685923" y="5812229"/>
            <a:ext cx="118221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3AD1E05-E4A1-851C-5E0C-DEBD9967BC94}"/>
              </a:ext>
            </a:extLst>
          </p:cNvPr>
          <p:cNvCxnSpPr/>
          <p:nvPr userDrawn="1"/>
        </p:nvCxnSpPr>
        <p:spPr>
          <a:xfrm>
            <a:off x="685923" y="7208853"/>
            <a:ext cx="118221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>
            <a:normAutofit/>
          </a:bodyPr>
          <a:lstStyle>
            <a:lvl1pPr marL="0" indent="0" algn="ctr">
              <a:buNone/>
              <a:defRPr sz="2048" b="1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8EC737-31E9-9AFF-CE94-5C793E45F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4BB8E8-275A-99CB-766B-DF23F851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B6AAE0-5F53-54E8-D3FC-5951EE8F0277}"/>
              </a:ext>
            </a:extLst>
          </p:cNvPr>
          <p:cNvSpPr txBox="1"/>
          <p:nvPr userDrawn="1"/>
        </p:nvSpPr>
        <p:spPr>
          <a:xfrm>
            <a:off x="275325" y="7508755"/>
            <a:ext cx="1128124" cy="1511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96">
                <a:solidFill>
                  <a:schemeClr val="bg1"/>
                </a:solidFill>
              </a:rPr>
              <a:t>© JTI </a:t>
            </a:r>
            <a:fld id="{ED6FC4C1-2DAA-4BCE-BE38-3C558230BAAC}" type="datetimeyyyy">
              <a:rPr lang="en-GB" sz="796" smtClean="0">
                <a:solidFill>
                  <a:schemeClr val="bg1"/>
                </a:solidFill>
              </a:rPr>
              <a:t>2024</a:t>
            </a:fld>
            <a:r>
              <a:rPr lang="en-GB" sz="796">
                <a:solidFill>
                  <a:schemeClr val="bg1"/>
                </a:solidFill>
              </a:rPr>
              <a:t> Confidential 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0BD801C4-AFFD-CCFE-FD99-45996497E4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714" y="6068035"/>
            <a:ext cx="4063312" cy="885013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520156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  <a:lvl3pPr marL="1040313" indent="0">
              <a:buNone/>
              <a:defRPr b="1">
                <a:solidFill>
                  <a:schemeClr val="bg1"/>
                </a:solidFill>
                <a:latin typeface="+mj-lt"/>
              </a:defRPr>
            </a:lvl3pPr>
            <a:lvl4pPr marL="1560469" indent="0">
              <a:buNone/>
              <a:defRPr b="1">
                <a:solidFill>
                  <a:schemeClr val="bg1"/>
                </a:solidFill>
                <a:latin typeface="+mj-lt"/>
              </a:defRPr>
            </a:lvl4pPr>
            <a:lvl5pPr marL="2080626" indent="0">
              <a:buNone/>
              <a:defRPr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  <a:endParaRPr lang="en-US"/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EFB2CCB4-C85E-5B4A-1BA3-0CA95A9AE1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83779" y="2720060"/>
            <a:ext cx="8319333" cy="44882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42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+ título + sub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D04C1E-6A11-DA10-9797-1525AAC9F7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80430"/>
            <a:ext cx="4843766" cy="583118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098E46A-6DF7-AEE7-787D-188F4A38271E}"/>
              </a:ext>
            </a:extLst>
          </p:cNvPr>
          <p:cNvCxnSpPr/>
          <p:nvPr userDrawn="1"/>
        </p:nvCxnSpPr>
        <p:spPr>
          <a:xfrm>
            <a:off x="685923" y="5812229"/>
            <a:ext cx="118221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3AD1E05-E4A1-851C-5E0C-DEBD9967BC94}"/>
              </a:ext>
            </a:extLst>
          </p:cNvPr>
          <p:cNvCxnSpPr/>
          <p:nvPr userDrawn="1"/>
        </p:nvCxnSpPr>
        <p:spPr>
          <a:xfrm>
            <a:off x="685923" y="7208853"/>
            <a:ext cx="118221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106CA7B7-5505-A73A-3390-BBE2CE16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947" y="1545097"/>
            <a:ext cx="10403681" cy="426286"/>
          </a:xfrm>
        </p:spPr>
        <p:txBody>
          <a:bodyPr>
            <a:normAutofit/>
          </a:bodyPr>
          <a:lstStyle>
            <a:lvl1pPr marL="0" indent="0" algn="ctr">
              <a:buNone/>
              <a:defRPr sz="2048" b="1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AA6B02-F340-89B3-3712-B9316968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749" y="391416"/>
            <a:ext cx="10115264" cy="87553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8EC737-31E9-9AFF-CE94-5C793E45F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8957" y="7508755"/>
            <a:ext cx="5439131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4BB8E8-275A-99CB-766B-DF23F851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88087" y="7508755"/>
            <a:ext cx="514254" cy="15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96">
                <a:solidFill>
                  <a:srgbClr val="87888A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B6AAE0-5F53-54E8-D3FC-5951EE8F0277}"/>
              </a:ext>
            </a:extLst>
          </p:cNvPr>
          <p:cNvSpPr txBox="1"/>
          <p:nvPr userDrawn="1"/>
        </p:nvSpPr>
        <p:spPr>
          <a:xfrm>
            <a:off x="275325" y="7508755"/>
            <a:ext cx="1128124" cy="1511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96">
                <a:solidFill>
                  <a:schemeClr val="bg1"/>
                </a:solidFill>
              </a:rPr>
              <a:t>© JTI </a:t>
            </a:r>
            <a:fld id="{ED6FC4C1-2DAA-4BCE-BE38-3C558230BAAC}" type="datetimeyyyy">
              <a:rPr lang="en-GB" sz="796" smtClean="0">
                <a:solidFill>
                  <a:schemeClr val="bg1"/>
                </a:solidFill>
              </a:rPr>
              <a:t>2024</a:t>
            </a:fld>
            <a:r>
              <a:rPr lang="en-GB" sz="796">
                <a:solidFill>
                  <a:schemeClr val="bg1"/>
                </a:solidFill>
              </a:rPr>
              <a:t> Confidential 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0BD801C4-AFFD-CCFE-FD99-45996497E4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714" y="6068035"/>
            <a:ext cx="4063312" cy="885013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520156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  <a:lvl3pPr marL="1040313" indent="0">
              <a:buNone/>
              <a:defRPr b="1">
                <a:solidFill>
                  <a:schemeClr val="bg1"/>
                </a:solidFill>
                <a:latin typeface="+mj-lt"/>
              </a:defRPr>
            </a:lvl3pPr>
            <a:lvl4pPr marL="1560469" indent="0">
              <a:buNone/>
              <a:defRPr b="1">
                <a:solidFill>
                  <a:schemeClr val="bg1"/>
                </a:solidFill>
                <a:latin typeface="+mj-lt"/>
              </a:defRPr>
            </a:lvl4pPr>
            <a:lvl5pPr marL="2080626" indent="0">
              <a:buNone/>
              <a:defRPr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  <a:endParaRPr lang="en-US"/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4703C99D-21CA-1AE6-1AD9-44110F5DA6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83779" y="2720060"/>
            <a:ext cx="8319333" cy="44882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543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566DF-8A7B-474D-A0F4-205CFA3DC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in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12603-15D9-4377-BA98-9268CA85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4289-3309-4C35-850A-56FD49B3E34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FD029DA1-EB17-6E4E-EE71-FB26C3186CF3}"/>
              </a:ext>
            </a:extLst>
          </p:cNvPr>
          <p:cNvSpPr txBox="1"/>
          <p:nvPr userDrawn="1"/>
        </p:nvSpPr>
        <p:spPr>
          <a:xfrm>
            <a:off x="-665022" y="7548797"/>
            <a:ext cx="2810216" cy="13288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en-GB" sz="800"/>
              <a:t>© JTI 2022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325745526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005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314ADD-8CCE-4CE1-93BC-8242C7F6EE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722"/>
            <a:ext cx="13871575" cy="5708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C11B0-82D2-4B1D-A080-5DEC7B98E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08" y="1255275"/>
            <a:ext cx="12699355" cy="1670687"/>
          </a:xfrm>
        </p:spPr>
        <p:txBody>
          <a:bodyPr anchor="b" anchorCtr="0"/>
          <a:lstStyle>
            <a:lvl1pPr algn="l">
              <a:defRPr sz="5006" b="1" cap="all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1D629-EA3E-4A82-8438-59B781EB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08" y="3075355"/>
            <a:ext cx="9438657" cy="1883813"/>
          </a:xfrm>
        </p:spPr>
        <p:txBody>
          <a:bodyPr anchor="t" anchorCtr="0"/>
          <a:lstStyle>
            <a:lvl1pPr marL="0" indent="0" algn="l">
              <a:buNone/>
              <a:defRPr sz="3641">
                <a:solidFill>
                  <a:schemeClr val="bg1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6DFED-0FBE-48D4-A5E6-0F2D5059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207" y="6730616"/>
            <a:ext cx="3121104" cy="41541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1593">
                <a:solidFill>
                  <a:schemeClr val="tx1"/>
                </a:solidFill>
              </a:defRPr>
            </a:lvl1pPr>
          </a:lstStyle>
          <a:p>
            <a:fld id="{176CE38A-B6E5-4EE3-A99B-9AA9AB5DD917}" type="datetime4">
              <a:rPr lang="en-US" smtClean="0"/>
              <a:t>February 5, 2024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80B215-A81F-481D-8C0E-6BF46A6156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9736" y="6689361"/>
            <a:ext cx="944314" cy="7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93290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a 3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4AB5E2-E8C5-DD50-42AA-F99767F788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096" y="329655"/>
            <a:ext cx="11062479" cy="747290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1D30FC0-52A5-BFD3-A23B-43312990FC54}"/>
              </a:ext>
            </a:extLst>
          </p:cNvPr>
          <p:cNvSpPr/>
          <p:nvPr userDrawn="1"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EF2864-1883-A36D-929B-421BDB9D3E44}"/>
              </a:ext>
            </a:extLst>
          </p:cNvPr>
          <p:cNvSpPr/>
          <p:nvPr userDrawn="1"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00B2A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0B60108-404A-B34F-46D0-338A775E7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4" name="Título 15">
            <a:extLst>
              <a:ext uri="{FF2B5EF4-FFF2-40B4-BE49-F238E27FC236}">
                <a16:creationId xmlns:a16="http://schemas.microsoft.com/office/drawing/2014/main" id="{6EDD628F-0A7F-8537-109D-AE5E4D9F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531" y="1720565"/>
            <a:ext cx="9451372" cy="976659"/>
          </a:xfrm>
          <a:prstGeom prst="rect">
            <a:avLst/>
          </a:prstGeom>
        </p:spPr>
        <p:txBody>
          <a:bodyPr anchor="ctr"/>
          <a:lstStyle>
            <a:lvl1pPr>
              <a:defRPr sz="3186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2F0C9006-03CB-6097-6A9C-4CC6A0173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526" y="2697224"/>
            <a:ext cx="9451372" cy="386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48" b="0">
                <a:solidFill>
                  <a:srgbClr val="87888A"/>
                </a:solidFill>
              </a:defRPr>
            </a:lvl1pPr>
            <a:lvl2pPr marL="520156" indent="0" algn="ctr">
              <a:buNone/>
              <a:defRPr sz="2275"/>
            </a:lvl2pPr>
            <a:lvl3pPr marL="1040313" indent="0" algn="ctr">
              <a:buNone/>
              <a:defRPr sz="2048"/>
            </a:lvl3pPr>
            <a:lvl4pPr marL="1560469" indent="0" algn="ctr">
              <a:buNone/>
              <a:defRPr sz="1820"/>
            </a:lvl4pPr>
            <a:lvl5pPr marL="2080626" indent="0" algn="ctr">
              <a:buNone/>
              <a:defRPr sz="1820"/>
            </a:lvl5pPr>
            <a:lvl6pPr marL="2600782" indent="0" algn="ctr">
              <a:buNone/>
              <a:defRPr sz="1820"/>
            </a:lvl6pPr>
            <a:lvl7pPr marL="3120939" indent="0" algn="ctr">
              <a:buNone/>
              <a:defRPr sz="1820"/>
            </a:lvl7pPr>
            <a:lvl8pPr marL="3641095" indent="0" algn="ctr">
              <a:buNone/>
              <a:defRPr sz="1820"/>
            </a:lvl8pPr>
            <a:lvl9pPr marL="4161252" indent="0" algn="ctr">
              <a:buNone/>
              <a:defRPr sz="18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99601"/>
      </p:ext>
    </p:extLst>
  </p:cSld>
  <p:clrMapOvr>
    <a:masterClrMapping/>
  </p:clrMapOvr>
  <p:hf sldNum="0"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- Fond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Sources">
            <a:extLst>
              <a:ext uri="{FF2B5EF4-FFF2-40B4-BE49-F238E27FC236}">
                <a16:creationId xmlns:a16="http://schemas.microsoft.com/office/drawing/2014/main" id="{2E3BBFF9-605D-4045-AFCA-0630CAF629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550" y="6796068"/>
            <a:ext cx="12946834" cy="218393"/>
          </a:xfrm>
        </p:spPr>
        <p:txBody>
          <a:bodyPr wrap="square" lIns="72000" anchor="b">
            <a:spAutoFit/>
          </a:bodyPr>
          <a:lstStyle>
            <a:lvl1pPr marL="0" indent="0">
              <a:spcBef>
                <a:spcPts val="0"/>
              </a:spcBef>
              <a:buNone/>
              <a:defRPr sz="910" b="0" i="1">
                <a:solidFill>
                  <a:schemeClr val="bg1">
                    <a:lumMod val="50000"/>
                  </a:schemeClr>
                </a:solidFill>
              </a:defRPr>
            </a:lvl1pPr>
            <a:lvl2pPr marL="151712" indent="0">
              <a:buNone/>
              <a:defRPr/>
            </a:lvl2pPr>
            <a:lvl3pPr marL="617686" indent="0">
              <a:buNone/>
              <a:defRPr/>
            </a:lvl3pPr>
            <a:lvl4pPr marL="863315" indent="0">
              <a:buNone/>
              <a:defRPr/>
            </a:lvl4pPr>
            <a:lvl5pPr marL="1175771" indent="0">
              <a:buNone/>
              <a:defRPr/>
            </a:lvl5pPr>
          </a:lstStyle>
          <a:p>
            <a:pPr lvl="0"/>
            <a:r>
              <a:rPr lang="es-ES" noProof="0" dirty="0"/>
              <a:t>Fuentes:</a:t>
            </a:r>
          </a:p>
        </p:txBody>
      </p:sp>
      <p:sp>
        <p:nvSpPr>
          <p:cNvPr id="8" name="strSubtitle">
            <a:extLst>
              <a:ext uri="{FF2B5EF4-FFF2-40B4-BE49-F238E27FC236}">
                <a16:creationId xmlns:a16="http://schemas.microsoft.com/office/drawing/2014/main" id="{1FF10C85-C858-42F2-83FC-085ECE0AD8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488" y="1573334"/>
            <a:ext cx="12943896" cy="402692"/>
          </a:xfrm>
          <a:noFill/>
        </p:spPr>
        <p:txBody>
          <a:bodyPr wrap="square" lIns="72000" rIns="72000" bIns="0">
            <a:noAutofit/>
          </a:bodyPr>
          <a:lstStyle>
            <a:lvl1pPr marL="0" indent="0">
              <a:buNone/>
              <a:defRPr sz="2275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dirty="0"/>
              <a:t>Texto subtítulo</a:t>
            </a:r>
          </a:p>
        </p:txBody>
      </p:sp>
      <p:sp>
        <p:nvSpPr>
          <p:cNvPr id="17" name="strTitle">
            <a:extLst>
              <a:ext uri="{FF2B5EF4-FFF2-40B4-BE49-F238E27FC236}">
                <a16:creationId xmlns:a16="http://schemas.microsoft.com/office/drawing/2014/main" id="{90835AC8-C57A-444A-A195-37E528AC5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550" y="435543"/>
            <a:ext cx="12950476" cy="546260"/>
          </a:xfrm>
        </p:spPr>
        <p:txBody>
          <a:bodyPr/>
          <a:lstStyle>
            <a:lvl1pPr>
              <a:defRPr/>
            </a:lvl1pPr>
          </a:lstStyle>
          <a:p>
            <a:r>
              <a:rPr lang="es-ES" noProof="0" dirty="0"/>
              <a:t>Insertar titular</a:t>
            </a:r>
          </a:p>
        </p:txBody>
      </p:sp>
    </p:spTree>
    <p:extLst>
      <p:ext uri="{BB962C8B-B14F-4D97-AF65-F5344CB8AC3E}">
        <p14:creationId xmlns:p14="http://schemas.microsoft.com/office/powerpoint/2010/main" val="2032530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550">
          <p15:clr>
            <a:srgbClr val="F26B43"/>
          </p15:clr>
        </p15:guide>
        <p15:guide id="9" orient="horz" pos="1094">
          <p15:clr>
            <a:srgbClr val="F26B43"/>
          </p15:clr>
        </p15:guide>
        <p15:guide id="11" orient="horz" pos="3589">
          <p15:clr>
            <a:srgbClr val="F26B43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- 4col titular clr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trBody_4">
            <a:extLst>
              <a:ext uri="{FF2B5EF4-FFF2-40B4-BE49-F238E27FC236}">
                <a16:creationId xmlns:a16="http://schemas.microsoft.com/office/drawing/2014/main" id="{4CE9B40A-F942-4D3D-9DBE-103E37FDCAB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704469" y="3177828"/>
            <a:ext cx="2703319" cy="1378860"/>
          </a:xfrm>
        </p:spPr>
        <p:txBody>
          <a:bodyPr/>
          <a:lstStyle>
            <a:lvl2pPr marL="509320" indent="-357608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38" name="strBodyTitle_4">
            <a:extLst>
              <a:ext uri="{FF2B5EF4-FFF2-40B4-BE49-F238E27FC236}">
                <a16:creationId xmlns:a16="http://schemas.microsoft.com/office/drawing/2014/main" id="{CB7DA675-6E5F-48E1-AD5D-C5366C4263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04469" y="2267395"/>
            <a:ext cx="2703319" cy="385184"/>
          </a:xfrm>
          <a:noFill/>
        </p:spPr>
        <p:txBody>
          <a:bodyPr wrap="square" lIns="72000" rIns="0" anchor="t">
            <a:noAutofit/>
          </a:bodyPr>
          <a:lstStyle>
            <a:lvl1pPr marL="0" indent="0" algn="l">
              <a:buNone/>
              <a:defRPr b="1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noProof="0" dirty="0"/>
              <a:t>Titular</a:t>
            </a:r>
          </a:p>
        </p:txBody>
      </p:sp>
      <p:sp>
        <p:nvSpPr>
          <p:cNvPr id="37" name="strBody_3">
            <a:extLst>
              <a:ext uri="{FF2B5EF4-FFF2-40B4-BE49-F238E27FC236}">
                <a16:creationId xmlns:a16="http://schemas.microsoft.com/office/drawing/2014/main" id="{46883B75-65A0-4435-A1C0-8185245FB0F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04463" y="3177828"/>
            <a:ext cx="2703319" cy="1378860"/>
          </a:xfrm>
        </p:spPr>
        <p:txBody>
          <a:bodyPr/>
          <a:lstStyle>
            <a:lvl2pPr marL="509320" indent="-357608"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34" name="strBodyTitle_3">
            <a:extLst>
              <a:ext uri="{FF2B5EF4-FFF2-40B4-BE49-F238E27FC236}">
                <a16:creationId xmlns:a16="http://schemas.microsoft.com/office/drawing/2014/main" id="{F605883A-FEF8-4D83-8888-6E7CA64520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04463" y="2267395"/>
            <a:ext cx="2703319" cy="385184"/>
          </a:xfrm>
          <a:noFill/>
        </p:spPr>
        <p:txBody>
          <a:bodyPr wrap="square" lIns="72000" rIns="0" anchor="t">
            <a:noAutofit/>
          </a:bodyPr>
          <a:lstStyle>
            <a:lvl1pPr marL="0" indent="0" algn="l">
              <a:buNone/>
              <a:defRPr b="1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noProof="0" dirty="0"/>
              <a:t>Titular</a:t>
            </a:r>
          </a:p>
        </p:txBody>
      </p:sp>
      <p:sp>
        <p:nvSpPr>
          <p:cNvPr id="36" name="strBody_2">
            <a:extLst>
              <a:ext uri="{FF2B5EF4-FFF2-40B4-BE49-F238E27FC236}">
                <a16:creationId xmlns:a16="http://schemas.microsoft.com/office/drawing/2014/main" id="{C3E702E1-172C-4DDF-A5D1-C1B2BE6DEFD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63793" y="3177828"/>
            <a:ext cx="2703319" cy="1378860"/>
          </a:xfrm>
        </p:spPr>
        <p:txBody>
          <a:bodyPr/>
          <a:lstStyle>
            <a:lvl2pPr marL="509320" indent="-357608">
              <a:buFontTx/>
              <a:buBlip>
                <a:blip r:embed="rId4"/>
              </a:buBlip>
              <a:defRPr/>
            </a:lvl2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33" name="strBodyTitle_2">
            <a:extLst>
              <a:ext uri="{FF2B5EF4-FFF2-40B4-BE49-F238E27FC236}">
                <a16:creationId xmlns:a16="http://schemas.microsoft.com/office/drawing/2014/main" id="{AD40A8D7-E9B4-4CEB-BA12-CD9AF4EB50C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63793" y="2265645"/>
            <a:ext cx="2703319" cy="388687"/>
          </a:xfrm>
          <a:noFill/>
        </p:spPr>
        <p:txBody>
          <a:bodyPr wrap="square" lIns="72000" rIns="0" anchor="t">
            <a:noAutofit/>
          </a:bodyPr>
          <a:lstStyle>
            <a:lvl1pPr marL="0" indent="0" algn="l">
              <a:buNone/>
              <a:defRPr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dirty="0"/>
              <a:t>Titular</a:t>
            </a:r>
          </a:p>
        </p:txBody>
      </p:sp>
      <p:sp>
        <p:nvSpPr>
          <p:cNvPr id="35" name="strBody_1">
            <a:extLst>
              <a:ext uri="{FF2B5EF4-FFF2-40B4-BE49-F238E27FC236}">
                <a16:creationId xmlns:a16="http://schemas.microsoft.com/office/drawing/2014/main" id="{810F6B75-509A-4C7F-974B-A9A46E601A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3787" y="3177828"/>
            <a:ext cx="2703319" cy="1378860"/>
          </a:xfrm>
        </p:spPr>
        <p:txBody>
          <a:bodyPr/>
          <a:lstStyle>
            <a:lvl2pPr marL="509320" indent="-357608">
              <a:buFontTx/>
              <a:buBlip>
                <a:blip r:embed="rId5"/>
              </a:buBlip>
              <a:defRPr/>
            </a:lvl2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32" name="strBodyTitle_1">
            <a:extLst>
              <a:ext uri="{FF2B5EF4-FFF2-40B4-BE49-F238E27FC236}">
                <a16:creationId xmlns:a16="http://schemas.microsoft.com/office/drawing/2014/main" id="{EDA67024-F233-42AA-89AB-10BF677D65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787" y="2265645"/>
            <a:ext cx="2703319" cy="388687"/>
          </a:xfrm>
          <a:noFill/>
        </p:spPr>
        <p:txBody>
          <a:bodyPr wrap="square" lIns="72000" rIns="0" anchor="t">
            <a:noAutofit/>
          </a:bodyPr>
          <a:lstStyle>
            <a:lvl1pPr marL="0" indent="0" algn="l">
              <a:buNone/>
              <a:defRPr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noProof="0" dirty="0" err="1"/>
              <a:t>tItular</a:t>
            </a:r>
            <a:endParaRPr lang="es-ES" noProof="0" dirty="0"/>
          </a:p>
        </p:txBody>
      </p:sp>
      <p:sp>
        <p:nvSpPr>
          <p:cNvPr id="21" name="strTitle">
            <a:extLst>
              <a:ext uri="{FF2B5EF4-FFF2-40B4-BE49-F238E27FC236}">
                <a16:creationId xmlns:a16="http://schemas.microsoft.com/office/drawing/2014/main" id="{9B87A021-7EAE-44F5-B078-87845690B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1214" y="435543"/>
            <a:ext cx="12950476" cy="546260"/>
          </a:xfrm>
        </p:spPr>
        <p:txBody>
          <a:bodyPr/>
          <a:lstStyle>
            <a:lvl1pPr>
              <a:defRPr/>
            </a:lvl1pPr>
          </a:lstStyle>
          <a:p>
            <a:r>
              <a:rPr lang="es-ES" noProof="0" dirty="0"/>
              <a:t>Insertar titular</a:t>
            </a:r>
          </a:p>
        </p:txBody>
      </p:sp>
      <p:sp>
        <p:nvSpPr>
          <p:cNvPr id="17" name="strSubtitle">
            <a:extLst>
              <a:ext uri="{FF2B5EF4-FFF2-40B4-BE49-F238E27FC236}">
                <a16:creationId xmlns:a16="http://schemas.microsoft.com/office/drawing/2014/main" id="{0BF6FD49-0CC0-40AA-8D8D-25CD9600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488" y="1573334"/>
            <a:ext cx="12943896" cy="402692"/>
          </a:xfrm>
          <a:noFill/>
        </p:spPr>
        <p:txBody>
          <a:bodyPr wrap="square" lIns="72000" rIns="72000" bIns="0">
            <a:noAutofit/>
          </a:bodyPr>
          <a:lstStyle>
            <a:lvl1pPr marL="0" indent="0">
              <a:buNone/>
              <a:defRPr sz="2275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dirty="0"/>
              <a:t>Texto subtítulo</a:t>
            </a:r>
          </a:p>
        </p:txBody>
      </p:sp>
      <p:sp>
        <p:nvSpPr>
          <p:cNvPr id="15" name="strSources">
            <a:extLst>
              <a:ext uri="{FF2B5EF4-FFF2-40B4-BE49-F238E27FC236}">
                <a16:creationId xmlns:a16="http://schemas.microsoft.com/office/drawing/2014/main" id="{1A46CC95-876A-4D85-8136-5E11761236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550" y="6796068"/>
            <a:ext cx="12946834" cy="218393"/>
          </a:xfrm>
        </p:spPr>
        <p:txBody>
          <a:bodyPr wrap="square" lIns="72000" anchor="b">
            <a:spAutoFit/>
          </a:bodyPr>
          <a:lstStyle>
            <a:lvl1pPr marL="0" indent="0">
              <a:spcBef>
                <a:spcPts val="0"/>
              </a:spcBef>
              <a:buNone/>
              <a:defRPr sz="910" b="0" i="1">
                <a:solidFill>
                  <a:schemeClr val="bg1">
                    <a:lumMod val="50000"/>
                  </a:schemeClr>
                </a:solidFill>
              </a:defRPr>
            </a:lvl1pPr>
            <a:lvl2pPr marL="151712" indent="0">
              <a:buNone/>
              <a:defRPr/>
            </a:lvl2pPr>
            <a:lvl3pPr marL="617686" indent="0">
              <a:buNone/>
              <a:defRPr/>
            </a:lvl3pPr>
            <a:lvl4pPr marL="863315" indent="0">
              <a:buNone/>
              <a:defRPr/>
            </a:lvl4pPr>
            <a:lvl5pPr marL="1175771" indent="0">
              <a:buNone/>
              <a:defRPr/>
            </a:lvl5pPr>
          </a:lstStyle>
          <a:p>
            <a:pPr lvl="0"/>
            <a:r>
              <a:rPr lang="es-ES" noProof="0" dirty="0"/>
              <a:t>Fuentes:</a:t>
            </a:r>
          </a:p>
        </p:txBody>
      </p:sp>
    </p:spTree>
    <p:extLst>
      <p:ext uri="{BB962C8B-B14F-4D97-AF65-F5344CB8AC3E}">
        <p14:creationId xmlns:p14="http://schemas.microsoft.com/office/powerpoint/2010/main" val="2073905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23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550">
          <p15:clr>
            <a:srgbClr val="F26B43"/>
          </p15:clr>
        </p15:guide>
        <p15:guide id="9" orient="horz" pos="1094">
          <p15:clr>
            <a:srgbClr val="F26B43"/>
          </p15:clr>
        </p15:guide>
        <p15:guide id="10" orient="horz" pos="1253">
          <p15:clr>
            <a:srgbClr val="F26B43"/>
          </p15:clr>
        </p15:guide>
        <p15:guide id="11" orient="horz" pos="3589">
          <p15:clr>
            <a:srgbClr val="F26B43"/>
          </p15:clr>
        </p15:guide>
        <p15:guide id="13" pos="5541">
          <p15:clr>
            <a:srgbClr val="F26B43"/>
          </p15:clr>
        </p15:guide>
        <p15:guide id="15" pos="2139">
          <p15:clr>
            <a:srgbClr val="F26B43"/>
          </p15:clr>
        </p15:guide>
        <p15:guide id="16" pos="1753">
          <p15:clr>
            <a:srgbClr val="F26B43"/>
          </p15:clr>
        </p15:guide>
        <p15:guide id="17" orient="horz" pos="1480">
          <p15:clr>
            <a:srgbClr val="F26B43"/>
          </p15:clr>
        </p15:guide>
        <p15:guide id="18" orient="horz" pos="1752">
          <p15:clr>
            <a:srgbClr val="F26B43"/>
          </p15:clr>
        </p15:guide>
        <p15:guide id="20" pos="3636">
          <p15:clr>
            <a:srgbClr val="F26B43"/>
          </p15:clr>
        </p15:guide>
        <p15:guide id="21" pos="4044">
          <p15:clr>
            <a:srgbClr val="F26B43"/>
          </p15:clr>
        </p15:guide>
        <p15:guide id="22" pos="5927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BE79-9CF6-49D0-828F-83304EE1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1794-EBBB-48C2-B2AE-5771C52F0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50"/>
            </a:lvl1pPr>
            <a:lvl2pPr>
              <a:defRPr sz="2050"/>
            </a:lvl2pPr>
            <a:lvl3pPr marL="455137" indent="-222151">
              <a:defRPr sz="2050"/>
            </a:lvl3pPr>
            <a:lvl4pPr>
              <a:defRPr sz="2050"/>
            </a:lvl4pPr>
            <a:lvl5pPr>
              <a:defRPr sz="205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396C8-82EE-4828-BB90-F70077CC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in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AEA2-92AB-4512-A9D7-FD0A7248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4289-3309-4C35-850A-56FD49B3E3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26982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BE79-9CF6-49D0-828F-83304EE1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1794-EBBB-48C2-B2AE-5771C52F0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13" y="1928967"/>
            <a:ext cx="5489026" cy="5218867"/>
          </a:xfrm>
        </p:spPr>
        <p:txBody>
          <a:bodyPr/>
          <a:lstStyle>
            <a:lvl1pPr>
              <a:defRPr sz="2050"/>
            </a:lvl1pPr>
            <a:lvl2pPr marL="187834" indent="-187834">
              <a:defRPr sz="2050"/>
            </a:lvl2pPr>
            <a:lvl3pPr marL="391924" indent="-182417">
              <a:defRPr sz="2050"/>
            </a:lvl3pPr>
            <a:lvl4pPr marL="619492" indent="-209507">
              <a:defRPr sz="2050"/>
            </a:lvl4pPr>
            <a:lvl5pPr marL="848866" indent="-200478">
              <a:defRPr sz="205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396C8-82EE-4828-BB90-F70077CC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in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AEA2-92AB-4512-A9D7-FD0A7248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4289-3309-4C35-850A-56FD49B3E34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463241-5450-4976-8525-5C06611D08B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1418" y="1928967"/>
            <a:ext cx="5489026" cy="5218867"/>
          </a:xfrm>
        </p:spPr>
        <p:txBody>
          <a:bodyPr/>
          <a:lstStyle>
            <a:lvl1pPr>
              <a:defRPr sz="2050"/>
            </a:lvl1pPr>
            <a:lvl2pPr marL="187834" indent="-187834">
              <a:defRPr sz="2050"/>
            </a:lvl2pPr>
            <a:lvl3pPr marL="391924" indent="-182417">
              <a:defRPr sz="2050"/>
            </a:lvl3pPr>
            <a:lvl4pPr marL="619492" indent="-209507">
              <a:defRPr sz="2050"/>
            </a:lvl4pPr>
            <a:lvl5pPr marL="848866" indent="-200478">
              <a:defRPr sz="205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3338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BE79-9CF6-49D0-828F-83304EE1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1794-EBBB-48C2-B2AE-5771C52F0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13" y="1928967"/>
            <a:ext cx="5489026" cy="5218867"/>
          </a:xfrm>
        </p:spPr>
        <p:txBody>
          <a:bodyPr/>
          <a:lstStyle>
            <a:lvl1pPr>
              <a:defRPr sz="2050"/>
            </a:lvl1pPr>
            <a:lvl2pPr marL="187834" indent="-187834">
              <a:defRPr sz="2050"/>
            </a:lvl2pPr>
            <a:lvl3pPr marL="391924" indent="-182417">
              <a:defRPr sz="2050"/>
            </a:lvl3pPr>
            <a:lvl4pPr marL="619492" indent="-209507">
              <a:defRPr sz="2050"/>
            </a:lvl4pPr>
            <a:lvl5pPr marL="848866" indent="-200478">
              <a:defRPr sz="205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396C8-82EE-4828-BB90-F70077CC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in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AEA2-92AB-4512-A9D7-FD0A7248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94289-3309-4C35-850A-56FD49B3E34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463241-5450-4976-8525-5C06611D08B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1418" y="1928967"/>
            <a:ext cx="6923142" cy="5218867"/>
          </a:xfrm>
        </p:spPr>
        <p:txBody>
          <a:bodyPr/>
          <a:lstStyle>
            <a:lvl1pPr>
              <a:defRPr sz="2050"/>
            </a:lvl1pPr>
            <a:lvl2pPr marL="187834" indent="-187834">
              <a:defRPr sz="2050"/>
            </a:lvl2pPr>
            <a:lvl3pPr marL="391924" indent="-182417">
              <a:defRPr sz="2050"/>
            </a:lvl3pPr>
            <a:lvl4pPr marL="619492" indent="-209507">
              <a:defRPr sz="2050"/>
            </a:lvl4pPr>
            <a:lvl5pPr marL="848866" indent="-200478">
              <a:defRPr sz="205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29233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trum Divi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494FFB1-C67C-4F41-B55D-0E84F48E74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871575" cy="7802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5EFAC8-0232-4ACB-8A16-76099AC7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15" y="2216145"/>
            <a:ext cx="10195968" cy="4931689"/>
          </a:xfrm>
        </p:spPr>
        <p:txBody>
          <a:bodyPr anchor="t" anchorCtr="0"/>
          <a:lstStyle>
            <a:lvl1pPr>
              <a:lnSpc>
                <a:spcPct val="80000"/>
              </a:lnSpc>
              <a:defRPr sz="6144" cap="all" spc="341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D97A-1CD4-44FA-84FA-934F1FF5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C075-17B3-4F6A-89D1-B6091271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4388B-09B7-42D5-B607-EFED05EEE73A}"/>
              </a:ext>
            </a:extLst>
          </p:cNvPr>
          <p:cNvSpPr txBox="1"/>
          <p:nvPr/>
        </p:nvSpPr>
        <p:spPr>
          <a:xfrm>
            <a:off x="587014" y="7147834"/>
            <a:ext cx="2047652" cy="41541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910">
                <a:solidFill>
                  <a:schemeClr val="bg1"/>
                </a:solidFill>
              </a:rPr>
              <a:t>© JTI 2019 Confidential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2F868E-F9E5-4FD0-AA54-A0611266E9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0948" y="2147438"/>
            <a:ext cx="873615" cy="6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6439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trum Divid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494FFB1-C67C-4F41-B55D-0E84F48E74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871575" cy="7802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5EFAC8-0232-4ACB-8A16-76099AC7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15" y="2216145"/>
            <a:ext cx="10195968" cy="4931689"/>
          </a:xfrm>
        </p:spPr>
        <p:txBody>
          <a:bodyPr anchor="t" anchorCtr="0"/>
          <a:lstStyle>
            <a:lvl1pPr>
              <a:lnSpc>
                <a:spcPct val="80000"/>
              </a:lnSpc>
              <a:defRPr sz="6144" cap="all" spc="341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D97A-1CD4-44FA-84FA-934F1FF5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C075-17B3-4F6A-89D1-B6091271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4388B-09B7-42D5-B607-EFED05EEE73A}"/>
              </a:ext>
            </a:extLst>
          </p:cNvPr>
          <p:cNvSpPr txBox="1"/>
          <p:nvPr/>
        </p:nvSpPr>
        <p:spPr>
          <a:xfrm>
            <a:off x="587014" y="7147834"/>
            <a:ext cx="2047652" cy="41541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910">
                <a:solidFill>
                  <a:schemeClr val="bg1"/>
                </a:solidFill>
              </a:rPr>
              <a:t>© JTI 2019 Confidential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2F868E-F9E5-4FD0-AA54-A0611266E9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0948" y="2147438"/>
            <a:ext cx="873615" cy="6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0541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9571F-E128-4FF8-A846-91352A10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16" y="239316"/>
            <a:ext cx="11261622" cy="111980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EE3A9-E955-4AFD-9C72-3106238E9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013" y="1928967"/>
            <a:ext cx="11261624" cy="52188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7185E-8EC7-42C4-875B-7957276D6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2014" y="7548797"/>
            <a:ext cx="4780559" cy="13289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 in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05A6-DE1E-455A-9F96-B1BC2DE26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32573" y="7548797"/>
            <a:ext cx="451988" cy="13289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4C94289-3309-4C35-850A-56FD49B3E34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558707-958B-46B5-B09F-9B53C1657C43}"/>
              </a:ext>
            </a:extLst>
          </p:cNvPr>
          <p:cNvCxnSpPr/>
          <p:nvPr/>
        </p:nvCxnSpPr>
        <p:spPr>
          <a:xfrm>
            <a:off x="587013" y="1528003"/>
            <a:ext cx="126975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vision_img_OK" descr="Imagen que contiene objeto, reloj&#10;&#10;Descripción generada automáticamente" hidden="1">
            <a:extLst>
              <a:ext uri="{FF2B5EF4-FFF2-40B4-BE49-F238E27FC236}">
                <a16:creationId xmlns:a16="http://schemas.microsoft.com/office/drawing/2014/main" id="{B9D51E9C-D415-6B01-F576-859106EA4957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1575" y="127000"/>
            <a:ext cx="1032011" cy="1032011"/>
          </a:xfrm>
          <a:prstGeom prst="rect">
            <a:avLst/>
          </a:prstGeom>
        </p:spPr>
      </p:pic>
      <p:pic>
        <p:nvPicPr>
          <p:cNvPr id="10" name="Revision_img_REV" descr="Imagen que contiene objeto, reloj&#10;&#10;Descripción generada automáticamente" hidden="1">
            <a:extLst>
              <a:ext uri="{FF2B5EF4-FFF2-40B4-BE49-F238E27FC236}">
                <a16:creationId xmlns:a16="http://schemas.microsoft.com/office/drawing/2014/main" id="{40988D1F-8F61-5CE0-31B1-2E1C1AC9E75F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1575" y="127000"/>
            <a:ext cx="1032011" cy="1032011"/>
          </a:xfrm>
          <a:prstGeom prst="rect">
            <a:avLst/>
          </a:prstGeom>
        </p:spPr>
      </p:pic>
      <p:pic>
        <p:nvPicPr>
          <p:cNvPr id="12" name="Revision_img_PEND" descr="Imagen que contiene objeto, reloj, naranja, rojo&#10;&#10;Descripción generada automáticamente" hidden="1">
            <a:extLst>
              <a:ext uri="{FF2B5EF4-FFF2-40B4-BE49-F238E27FC236}">
                <a16:creationId xmlns:a16="http://schemas.microsoft.com/office/drawing/2014/main" id="{A741D055-A707-B49E-1A6E-DC8E59BF662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1575" y="127000"/>
            <a:ext cx="1032011" cy="1032011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3CBE8BD4-C3D0-AB86-5CE8-83096F7E4A31}"/>
              </a:ext>
            </a:extLst>
          </p:cNvPr>
          <p:cNvSpPr txBox="1"/>
          <p:nvPr userDrawn="1"/>
        </p:nvSpPr>
        <p:spPr>
          <a:xfrm>
            <a:off x="275325" y="7508755"/>
            <a:ext cx="1128124" cy="1511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96">
                <a:solidFill>
                  <a:schemeClr val="bg1">
                    <a:lumMod val="50000"/>
                  </a:schemeClr>
                </a:solidFill>
              </a:rPr>
              <a:t>© JTI </a:t>
            </a:r>
            <a:fld id="{ED6FC4C1-2DAA-4BCE-BE38-3C558230BAAC}" type="datetimeyyyy">
              <a:rPr lang="en-GB" sz="796" smtClean="0">
                <a:solidFill>
                  <a:schemeClr val="bg1">
                    <a:lumMod val="50000"/>
                  </a:schemeClr>
                </a:solidFill>
              </a:rPr>
              <a:t>2024</a:t>
            </a:fld>
            <a:r>
              <a:rPr lang="en-GB" sz="796">
                <a:solidFill>
                  <a:schemeClr val="bg1">
                    <a:lumMod val="50000"/>
                  </a:schemeClr>
                </a:solidFill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49890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0" r:id="rId12"/>
    <p:sldLayoutId id="2147484161" r:id="rId13"/>
    <p:sldLayoutId id="2147484162" r:id="rId14"/>
    <p:sldLayoutId id="2147484163" r:id="rId15"/>
    <p:sldLayoutId id="2147484168" r:id="rId1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1040313" rtl="0" eaLnBrk="1" latinLnBrk="0" hangingPunct="1">
        <a:lnSpc>
          <a:spcPct val="90000"/>
        </a:lnSpc>
        <a:spcBef>
          <a:spcPct val="0"/>
        </a:spcBef>
        <a:buNone/>
        <a:defRPr sz="364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40313" rtl="0" eaLnBrk="1" latinLnBrk="0" hangingPunct="1">
        <a:lnSpc>
          <a:spcPct val="100000"/>
        </a:lnSpc>
        <a:spcBef>
          <a:spcPts val="1365"/>
        </a:spcBef>
        <a:buFont typeface="Arial" panose="020B0604020202020204" pitchFamily="34" charset="0"/>
        <a:buNone/>
        <a:defRPr sz="2048" kern="1200">
          <a:solidFill>
            <a:schemeClr val="tx1"/>
          </a:solidFill>
          <a:latin typeface="+mn-lt"/>
          <a:ea typeface="+mn-ea"/>
          <a:cs typeface="+mn-cs"/>
        </a:defRPr>
      </a:lvl1pPr>
      <a:lvl2pPr marL="204090" indent="-204090" algn="l" defTabSz="1040313" rtl="0" eaLnBrk="1" latinLnBrk="0" hangingPunct="1">
        <a:lnSpc>
          <a:spcPct val="100000"/>
        </a:lnSpc>
        <a:spcBef>
          <a:spcPts val="910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2pPr>
      <a:lvl3pPr marL="236600" indent="207702" algn="l" defTabSz="1040313" rtl="0" eaLnBrk="1" latinLnBrk="0" hangingPunct="1">
        <a:lnSpc>
          <a:spcPct val="100000"/>
        </a:lnSpc>
        <a:spcBef>
          <a:spcPts val="455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3pPr>
      <a:lvl4pPr marL="691736" indent="-225763" algn="l" defTabSz="1040313" rtl="0" eaLnBrk="1" latinLnBrk="0" hangingPunct="1">
        <a:lnSpc>
          <a:spcPct val="100000"/>
        </a:lnSpc>
        <a:spcBef>
          <a:spcPts val="455"/>
        </a:spcBef>
        <a:buFont typeface="Arial" panose="020B0604020202020204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4pPr>
      <a:lvl5pPr marL="946396" indent="-232987" algn="l" defTabSz="1040313" rtl="0" eaLnBrk="1" latinLnBrk="0" hangingPunct="1">
        <a:lnSpc>
          <a:spcPct val="100000"/>
        </a:lnSpc>
        <a:spcBef>
          <a:spcPts val="455"/>
        </a:spcBef>
        <a:buFont typeface="Arial" panose="020B0604020202020204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5pPr>
      <a:lvl6pPr marL="2860860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381017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901173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421330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1pPr>
      <a:lvl2pPr marL="520156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2pPr>
      <a:lvl3pPr marL="1040313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560469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080626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600782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120939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641095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161252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pos="3364">
          <p15:clr>
            <a:srgbClr val="F26B43"/>
          </p15:clr>
        </p15:guide>
        <p15:guide id="5" pos="3522">
          <p15:clr>
            <a:srgbClr val="F26B43"/>
          </p15:clr>
        </p15:guide>
        <p15:guide id="6" orient="horz" pos="1068">
          <p15:clr>
            <a:srgbClr val="F26B43"/>
          </p15:clr>
        </p15:guide>
        <p15:guide id="7" orient="horz" pos="395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0222F0B7-75A5-40B3-9B81-0769AAE9F3F7}"/>
              </a:ext>
            </a:extLst>
          </p:cNvPr>
          <p:cNvSpPr txBox="1"/>
          <p:nvPr userDrawn="1"/>
        </p:nvSpPr>
        <p:spPr>
          <a:xfrm>
            <a:off x="275325" y="7508755"/>
            <a:ext cx="1128124" cy="1511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96">
                <a:solidFill>
                  <a:schemeClr val="accent6">
                    <a:lumMod val="75000"/>
                  </a:schemeClr>
                </a:solidFill>
              </a:rPr>
              <a:t>© JTI </a:t>
            </a:r>
            <a:fld id="{ED6FC4C1-2DAA-4BCE-BE38-3C558230BAAC}" type="datetimeyyyy">
              <a:rPr lang="en-GB" sz="796" smtClean="0">
                <a:solidFill>
                  <a:schemeClr val="accent6">
                    <a:lumMod val="75000"/>
                  </a:schemeClr>
                </a:solidFill>
              </a:rPr>
              <a:t>2024</a:t>
            </a:fld>
            <a:r>
              <a:rPr lang="en-GB" sz="796">
                <a:solidFill>
                  <a:schemeClr val="accent6">
                    <a:lumMod val="75000"/>
                  </a:schemeClr>
                </a:solidFill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402063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</p:sldLayoutIdLst>
  <p:txStyles>
    <p:titleStyle>
      <a:lvl1pPr algn="l" defTabSz="1040313" rtl="0" eaLnBrk="1" latinLnBrk="0" hangingPunct="1">
        <a:lnSpc>
          <a:spcPct val="90000"/>
        </a:lnSpc>
        <a:spcBef>
          <a:spcPct val="0"/>
        </a:spcBef>
        <a:buNone/>
        <a:defRPr sz="500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078" indent="-260078" algn="l" defTabSz="1040313" rtl="0" eaLnBrk="1" latinLnBrk="0" hangingPunct="1">
        <a:lnSpc>
          <a:spcPct val="90000"/>
        </a:lnSpc>
        <a:spcBef>
          <a:spcPts val="1138"/>
        </a:spcBef>
        <a:buFont typeface="Arial" panose="020B0604020202020204" pitchFamily="34" charset="0"/>
        <a:buChar char="•"/>
        <a:defRPr sz="3186" kern="1200">
          <a:solidFill>
            <a:schemeClr val="tx1"/>
          </a:solidFill>
          <a:latin typeface="+mn-lt"/>
          <a:ea typeface="+mn-ea"/>
          <a:cs typeface="+mn-cs"/>
        </a:defRPr>
      </a:lvl1pPr>
      <a:lvl2pPr marL="780235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73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1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820548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340704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860860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381017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901173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421330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1pPr>
      <a:lvl2pPr marL="520156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2pPr>
      <a:lvl3pPr marL="1040313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560469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080626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600782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120939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641095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161252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30D414-3191-800D-1BFD-89E90D44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3671" y="2077071"/>
            <a:ext cx="11964233" cy="495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E7A0D-2C59-CA26-C1E7-0E57043B85AA}"/>
              </a:ext>
            </a:extLst>
          </p:cNvPr>
          <p:cNvSpPr txBox="1"/>
          <p:nvPr userDrawn="1"/>
        </p:nvSpPr>
        <p:spPr>
          <a:xfrm>
            <a:off x="275325" y="7508755"/>
            <a:ext cx="1128124" cy="1511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96">
                <a:solidFill>
                  <a:schemeClr val="accent6">
                    <a:lumMod val="75000"/>
                  </a:schemeClr>
                </a:solidFill>
              </a:rPr>
              <a:t>© JTI </a:t>
            </a:r>
            <a:fld id="{ED6FC4C1-2DAA-4BCE-BE38-3C558230BAAC}" type="datetimeyyyy">
              <a:rPr lang="en-GB" sz="796" smtClean="0">
                <a:solidFill>
                  <a:schemeClr val="accent6">
                    <a:lumMod val="75000"/>
                  </a:schemeClr>
                </a:solidFill>
              </a:rPr>
              <a:t>2024</a:t>
            </a:fld>
            <a:r>
              <a:rPr lang="en-GB" sz="796">
                <a:solidFill>
                  <a:schemeClr val="accent6">
                    <a:lumMod val="75000"/>
                  </a:schemeClr>
                </a:solidFill>
              </a:rPr>
              <a:t> Confidential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CD48240-C4F4-BFA5-C776-CB6F4AFD1C07}"/>
              </a:ext>
            </a:extLst>
          </p:cNvPr>
          <p:cNvSpPr/>
          <p:nvPr userDrawn="1"/>
        </p:nvSpPr>
        <p:spPr>
          <a:xfrm>
            <a:off x="0" y="385981"/>
            <a:ext cx="2114539" cy="892831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grpSp>
        <p:nvGrpSpPr>
          <p:cNvPr id="4" name="Gráfico 10">
            <a:extLst>
              <a:ext uri="{FF2B5EF4-FFF2-40B4-BE49-F238E27FC236}">
                <a16:creationId xmlns:a16="http://schemas.microsoft.com/office/drawing/2014/main" id="{5BEE8FCC-FDAD-5809-DDC2-DE68CEF9314A}"/>
              </a:ext>
            </a:extLst>
          </p:cNvPr>
          <p:cNvGrpSpPr/>
          <p:nvPr/>
        </p:nvGrpSpPr>
        <p:grpSpPr>
          <a:xfrm>
            <a:off x="960619" y="517777"/>
            <a:ext cx="949290" cy="438599"/>
            <a:chOff x="960619" y="517777"/>
            <a:chExt cx="949290" cy="438599"/>
          </a:xfrm>
          <a:solidFill>
            <a:srgbClr val="FFFFFF"/>
          </a:solidFill>
        </p:grpSpPr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F50634DD-B5BB-D87E-DEE8-93524F5F28C3}"/>
                </a:ext>
              </a:extLst>
            </p:cNvPr>
            <p:cNvSpPr/>
            <p:nvPr/>
          </p:nvSpPr>
          <p:spPr>
            <a:xfrm>
              <a:off x="960619" y="517777"/>
              <a:ext cx="109824" cy="165470"/>
            </a:xfrm>
            <a:custGeom>
              <a:avLst/>
              <a:gdLst>
                <a:gd name="connsiteX0" fmla="*/ 50045 w 109824"/>
                <a:gd name="connsiteY0" fmla="*/ 140301 h 165470"/>
                <a:gd name="connsiteX1" fmla="*/ 72659 w 109824"/>
                <a:gd name="connsiteY1" fmla="*/ 135090 h 165470"/>
                <a:gd name="connsiteX2" fmla="*/ 79738 w 109824"/>
                <a:gd name="connsiteY2" fmla="*/ 120244 h 165470"/>
                <a:gd name="connsiteX3" fmla="*/ 77379 w 109824"/>
                <a:gd name="connsiteY3" fmla="*/ 110412 h 165470"/>
                <a:gd name="connsiteX4" fmla="*/ 70496 w 109824"/>
                <a:gd name="connsiteY4" fmla="*/ 103038 h 165470"/>
                <a:gd name="connsiteX5" fmla="*/ 59681 w 109824"/>
                <a:gd name="connsiteY5" fmla="*/ 96844 h 165470"/>
                <a:gd name="connsiteX6" fmla="*/ 45031 w 109824"/>
                <a:gd name="connsiteY6" fmla="*/ 91240 h 165470"/>
                <a:gd name="connsiteX7" fmla="*/ 29201 w 109824"/>
                <a:gd name="connsiteY7" fmla="*/ 84751 h 165470"/>
                <a:gd name="connsiteX8" fmla="*/ 15731 w 109824"/>
                <a:gd name="connsiteY8" fmla="*/ 76000 h 165470"/>
                <a:gd name="connsiteX9" fmla="*/ 6391 w 109824"/>
                <a:gd name="connsiteY9" fmla="*/ 63416 h 165470"/>
                <a:gd name="connsiteX10" fmla="*/ 2851 w 109824"/>
                <a:gd name="connsiteY10" fmla="*/ 45817 h 165470"/>
                <a:gd name="connsiteX11" fmla="*/ 17698 w 109824"/>
                <a:gd name="connsiteY11" fmla="*/ 12192 h 165470"/>
                <a:gd name="connsiteX12" fmla="*/ 58108 w 109824"/>
                <a:gd name="connsiteY12" fmla="*/ 0 h 165470"/>
                <a:gd name="connsiteX13" fmla="*/ 84458 w 109824"/>
                <a:gd name="connsiteY13" fmla="*/ 3343 h 165470"/>
                <a:gd name="connsiteX14" fmla="*/ 102549 w 109824"/>
                <a:gd name="connsiteY14" fmla="*/ 10520 h 165470"/>
                <a:gd name="connsiteX15" fmla="*/ 93700 w 109824"/>
                <a:gd name="connsiteY15" fmla="*/ 33822 h 165470"/>
                <a:gd name="connsiteX16" fmla="*/ 76690 w 109824"/>
                <a:gd name="connsiteY16" fmla="*/ 27234 h 165470"/>
                <a:gd name="connsiteX17" fmla="*/ 57616 w 109824"/>
                <a:gd name="connsiteY17" fmla="*/ 24973 h 165470"/>
                <a:gd name="connsiteX18" fmla="*/ 39525 w 109824"/>
                <a:gd name="connsiteY18" fmla="*/ 29791 h 165470"/>
                <a:gd name="connsiteX19" fmla="*/ 33036 w 109824"/>
                <a:gd name="connsiteY19" fmla="*/ 43260 h 165470"/>
                <a:gd name="connsiteX20" fmla="*/ 35199 w 109824"/>
                <a:gd name="connsiteY20" fmla="*/ 52306 h 165470"/>
                <a:gd name="connsiteX21" fmla="*/ 41393 w 109824"/>
                <a:gd name="connsiteY21" fmla="*/ 58991 h 165470"/>
                <a:gd name="connsiteX22" fmla="*/ 50734 w 109824"/>
                <a:gd name="connsiteY22" fmla="*/ 64497 h 165470"/>
                <a:gd name="connsiteX23" fmla="*/ 62532 w 109824"/>
                <a:gd name="connsiteY23" fmla="*/ 69315 h 165470"/>
                <a:gd name="connsiteX24" fmla="*/ 82491 w 109824"/>
                <a:gd name="connsiteY24" fmla="*/ 77672 h 165470"/>
                <a:gd name="connsiteX25" fmla="*/ 97338 w 109824"/>
                <a:gd name="connsiteY25" fmla="*/ 87700 h 165470"/>
                <a:gd name="connsiteX26" fmla="*/ 106580 w 109824"/>
                <a:gd name="connsiteY26" fmla="*/ 101367 h 165470"/>
                <a:gd name="connsiteX27" fmla="*/ 109825 w 109824"/>
                <a:gd name="connsiteY27" fmla="*/ 120440 h 165470"/>
                <a:gd name="connsiteX28" fmla="*/ 94683 w 109824"/>
                <a:gd name="connsiteY28" fmla="*/ 153672 h 165470"/>
                <a:gd name="connsiteX29" fmla="*/ 50340 w 109824"/>
                <a:gd name="connsiteY29" fmla="*/ 165470 h 165470"/>
                <a:gd name="connsiteX30" fmla="*/ 32446 w 109824"/>
                <a:gd name="connsiteY30" fmla="*/ 164192 h 165470"/>
                <a:gd name="connsiteX31" fmla="*/ 18091 w 109824"/>
                <a:gd name="connsiteY31" fmla="*/ 161144 h 165470"/>
                <a:gd name="connsiteX32" fmla="*/ 7276 w 109824"/>
                <a:gd name="connsiteY32" fmla="*/ 157408 h 165470"/>
                <a:gd name="connsiteX33" fmla="*/ 0 w 109824"/>
                <a:gd name="connsiteY33" fmla="*/ 153869 h 165470"/>
                <a:gd name="connsiteX34" fmla="*/ 8456 w 109824"/>
                <a:gd name="connsiteY34" fmla="*/ 130371 h 165470"/>
                <a:gd name="connsiteX35" fmla="*/ 25072 w 109824"/>
                <a:gd name="connsiteY35" fmla="*/ 137253 h 165470"/>
                <a:gd name="connsiteX36" fmla="*/ 50439 w 109824"/>
                <a:gd name="connsiteY36" fmla="*/ 140694 h 16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9824" h="165470">
                  <a:moveTo>
                    <a:pt x="50045" y="140301"/>
                  </a:moveTo>
                  <a:cubicBezTo>
                    <a:pt x="60369" y="140301"/>
                    <a:pt x="67940" y="138531"/>
                    <a:pt x="72659" y="135090"/>
                  </a:cubicBezTo>
                  <a:cubicBezTo>
                    <a:pt x="77379" y="131550"/>
                    <a:pt x="79738" y="126635"/>
                    <a:pt x="79738" y="120244"/>
                  </a:cubicBezTo>
                  <a:cubicBezTo>
                    <a:pt x="79738" y="116409"/>
                    <a:pt x="78952" y="113165"/>
                    <a:pt x="77379" y="110412"/>
                  </a:cubicBezTo>
                  <a:cubicBezTo>
                    <a:pt x="75806" y="107659"/>
                    <a:pt x="73544" y="105201"/>
                    <a:pt x="70496" y="103038"/>
                  </a:cubicBezTo>
                  <a:cubicBezTo>
                    <a:pt x="67547" y="100875"/>
                    <a:pt x="63909" y="98810"/>
                    <a:pt x="59681" y="96844"/>
                  </a:cubicBezTo>
                  <a:cubicBezTo>
                    <a:pt x="55453" y="94976"/>
                    <a:pt x="50537" y="93108"/>
                    <a:pt x="45031" y="91240"/>
                  </a:cubicBezTo>
                  <a:cubicBezTo>
                    <a:pt x="39525" y="89273"/>
                    <a:pt x="34314" y="87110"/>
                    <a:pt x="29201" y="84751"/>
                  </a:cubicBezTo>
                  <a:cubicBezTo>
                    <a:pt x="24089" y="82391"/>
                    <a:pt x="19664" y="79442"/>
                    <a:pt x="15731" y="76000"/>
                  </a:cubicBezTo>
                  <a:cubicBezTo>
                    <a:pt x="11897" y="72461"/>
                    <a:pt x="8751" y="68332"/>
                    <a:pt x="6391" y="63416"/>
                  </a:cubicBezTo>
                  <a:cubicBezTo>
                    <a:pt x="4031" y="58598"/>
                    <a:pt x="2851" y="52699"/>
                    <a:pt x="2851" y="45817"/>
                  </a:cubicBezTo>
                  <a:cubicBezTo>
                    <a:pt x="2851" y="31560"/>
                    <a:pt x="7767" y="20352"/>
                    <a:pt x="17698" y="12192"/>
                  </a:cubicBezTo>
                  <a:cubicBezTo>
                    <a:pt x="27628" y="4031"/>
                    <a:pt x="41000" y="0"/>
                    <a:pt x="58108" y="0"/>
                  </a:cubicBezTo>
                  <a:cubicBezTo>
                    <a:pt x="68038" y="0"/>
                    <a:pt x="76789" y="1082"/>
                    <a:pt x="84458" y="3343"/>
                  </a:cubicBezTo>
                  <a:cubicBezTo>
                    <a:pt x="92127" y="5506"/>
                    <a:pt x="98223" y="7964"/>
                    <a:pt x="102549" y="10520"/>
                  </a:cubicBezTo>
                  <a:lnTo>
                    <a:pt x="93700" y="33822"/>
                  </a:lnTo>
                  <a:cubicBezTo>
                    <a:pt x="88489" y="30970"/>
                    <a:pt x="82885" y="28709"/>
                    <a:pt x="76690" y="27234"/>
                  </a:cubicBezTo>
                  <a:cubicBezTo>
                    <a:pt x="70496" y="25760"/>
                    <a:pt x="64204" y="24973"/>
                    <a:pt x="57616" y="24973"/>
                  </a:cubicBezTo>
                  <a:cubicBezTo>
                    <a:pt x="49849" y="24973"/>
                    <a:pt x="43851" y="26546"/>
                    <a:pt x="39525" y="29791"/>
                  </a:cubicBezTo>
                  <a:cubicBezTo>
                    <a:pt x="35199" y="32937"/>
                    <a:pt x="33036" y="37459"/>
                    <a:pt x="33036" y="43260"/>
                  </a:cubicBezTo>
                  <a:cubicBezTo>
                    <a:pt x="33036" y="46800"/>
                    <a:pt x="33724" y="49749"/>
                    <a:pt x="35199" y="52306"/>
                  </a:cubicBezTo>
                  <a:cubicBezTo>
                    <a:pt x="36674" y="54862"/>
                    <a:pt x="38739" y="57025"/>
                    <a:pt x="41393" y="58991"/>
                  </a:cubicBezTo>
                  <a:cubicBezTo>
                    <a:pt x="44048" y="60958"/>
                    <a:pt x="47194" y="62826"/>
                    <a:pt x="50734" y="64497"/>
                  </a:cubicBezTo>
                  <a:cubicBezTo>
                    <a:pt x="54273" y="66169"/>
                    <a:pt x="58206" y="67742"/>
                    <a:pt x="62532" y="69315"/>
                  </a:cubicBezTo>
                  <a:cubicBezTo>
                    <a:pt x="70005" y="72068"/>
                    <a:pt x="76592" y="74821"/>
                    <a:pt x="82491" y="77672"/>
                  </a:cubicBezTo>
                  <a:cubicBezTo>
                    <a:pt x="88391" y="80523"/>
                    <a:pt x="93307" y="83866"/>
                    <a:pt x="97338" y="87700"/>
                  </a:cubicBezTo>
                  <a:cubicBezTo>
                    <a:pt x="101369" y="91535"/>
                    <a:pt x="104417" y="96156"/>
                    <a:pt x="106580" y="101367"/>
                  </a:cubicBezTo>
                  <a:cubicBezTo>
                    <a:pt x="108743" y="106578"/>
                    <a:pt x="109825" y="112968"/>
                    <a:pt x="109825" y="120440"/>
                  </a:cubicBezTo>
                  <a:cubicBezTo>
                    <a:pt x="109825" y="134697"/>
                    <a:pt x="104810" y="145807"/>
                    <a:pt x="94683" y="153672"/>
                  </a:cubicBezTo>
                  <a:cubicBezTo>
                    <a:pt x="84556" y="161538"/>
                    <a:pt x="69808" y="165470"/>
                    <a:pt x="50340" y="165470"/>
                  </a:cubicBezTo>
                  <a:cubicBezTo>
                    <a:pt x="43753" y="165470"/>
                    <a:pt x="37854" y="165077"/>
                    <a:pt x="32446" y="164192"/>
                  </a:cubicBezTo>
                  <a:cubicBezTo>
                    <a:pt x="27038" y="163307"/>
                    <a:pt x="22221" y="162324"/>
                    <a:pt x="18091" y="161144"/>
                  </a:cubicBezTo>
                  <a:cubicBezTo>
                    <a:pt x="13962" y="159965"/>
                    <a:pt x="10324" y="158686"/>
                    <a:pt x="7276" y="157408"/>
                  </a:cubicBezTo>
                  <a:cubicBezTo>
                    <a:pt x="4228" y="156130"/>
                    <a:pt x="1770" y="154950"/>
                    <a:pt x="0" y="153869"/>
                  </a:cubicBezTo>
                  <a:lnTo>
                    <a:pt x="8456" y="130371"/>
                  </a:lnTo>
                  <a:cubicBezTo>
                    <a:pt x="12585" y="132632"/>
                    <a:pt x="18091" y="134893"/>
                    <a:pt x="25072" y="137253"/>
                  </a:cubicBezTo>
                  <a:cubicBezTo>
                    <a:pt x="32053" y="139514"/>
                    <a:pt x="40508" y="140694"/>
                    <a:pt x="50439" y="140694"/>
                  </a:cubicBez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97BFE7A9-A61E-AC49-30F6-9D18BA8A3828}"/>
                </a:ext>
              </a:extLst>
            </p:cNvPr>
            <p:cNvSpPr/>
            <p:nvPr/>
          </p:nvSpPr>
          <p:spPr>
            <a:xfrm>
              <a:off x="1092763" y="524167"/>
              <a:ext cx="74920" cy="158194"/>
            </a:xfrm>
            <a:custGeom>
              <a:avLst/>
              <a:gdLst>
                <a:gd name="connsiteX0" fmla="*/ 98 w 74920"/>
                <a:gd name="connsiteY0" fmla="*/ 4523 h 158194"/>
                <a:gd name="connsiteX1" fmla="*/ 27727 w 74920"/>
                <a:gd name="connsiteY1" fmla="*/ 0 h 158194"/>
                <a:gd name="connsiteX2" fmla="*/ 27727 w 74920"/>
                <a:gd name="connsiteY2" fmla="*/ 36083 h 158194"/>
                <a:gd name="connsiteX3" fmla="*/ 70201 w 74920"/>
                <a:gd name="connsiteY3" fmla="*/ 36083 h 158194"/>
                <a:gd name="connsiteX4" fmla="*/ 70201 w 74920"/>
                <a:gd name="connsiteY4" fmla="*/ 59090 h 158194"/>
                <a:gd name="connsiteX5" fmla="*/ 27727 w 74920"/>
                <a:gd name="connsiteY5" fmla="*/ 59090 h 158194"/>
                <a:gd name="connsiteX6" fmla="*/ 27727 w 74920"/>
                <a:gd name="connsiteY6" fmla="*/ 107659 h 158194"/>
                <a:gd name="connsiteX7" fmla="*/ 32249 w 74920"/>
                <a:gd name="connsiteY7" fmla="*/ 128208 h 158194"/>
                <a:gd name="connsiteX8" fmla="*/ 47784 w 74920"/>
                <a:gd name="connsiteY8" fmla="*/ 134402 h 158194"/>
                <a:gd name="connsiteX9" fmla="*/ 61156 w 74920"/>
                <a:gd name="connsiteY9" fmla="*/ 132829 h 158194"/>
                <a:gd name="connsiteX10" fmla="*/ 70398 w 74920"/>
                <a:gd name="connsiteY10" fmla="*/ 129879 h 158194"/>
                <a:gd name="connsiteX11" fmla="*/ 74921 w 74920"/>
                <a:gd name="connsiteY11" fmla="*/ 151804 h 158194"/>
                <a:gd name="connsiteX12" fmla="*/ 62336 w 74920"/>
                <a:gd name="connsiteY12" fmla="*/ 156032 h 158194"/>
                <a:gd name="connsiteX13" fmla="*/ 44048 w 74920"/>
                <a:gd name="connsiteY13" fmla="*/ 158195 h 158194"/>
                <a:gd name="connsiteX14" fmla="*/ 22712 w 74920"/>
                <a:gd name="connsiteY14" fmla="*/ 154754 h 158194"/>
                <a:gd name="connsiteX15" fmla="*/ 9144 w 74920"/>
                <a:gd name="connsiteY15" fmla="*/ 144824 h 158194"/>
                <a:gd name="connsiteX16" fmla="*/ 2065 w 74920"/>
                <a:gd name="connsiteY16" fmla="*/ 129093 h 158194"/>
                <a:gd name="connsiteX17" fmla="*/ 0 w 74920"/>
                <a:gd name="connsiteY17" fmla="*/ 107954 h 158194"/>
                <a:gd name="connsiteX18" fmla="*/ 0 w 74920"/>
                <a:gd name="connsiteY18" fmla="*/ 4523 h 15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920" h="158194">
                  <a:moveTo>
                    <a:pt x="98" y="4523"/>
                  </a:moveTo>
                  <a:lnTo>
                    <a:pt x="27727" y="0"/>
                  </a:lnTo>
                  <a:lnTo>
                    <a:pt x="27727" y="36083"/>
                  </a:lnTo>
                  <a:lnTo>
                    <a:pt x="70201" y="36083"/>
                  </a:lnTo>
                  <a:lnTo>
                    <a:pt x="70201" y="59090"/>
                  </a:lnTo>
                  <a:lnTo>
                    <a:pt x="27727" y="59090"/>
                  </a:lnTo>
                  <a:lnTo>
                    <a:pt x="27727" y="107659"/>
                  </a:lnTo>
                  <a:cubicBezTo>
                    <a:pt x="27727" y="117196"/>
                    <a:pt x="29201" y="124078"/>
                    <a:pt x="32249" y="128208"/>
                  </a:cubicBezTo>
                  <a:cubicBezTo>
                    <a:pt x="35297" y="132337"/>
                    <a:pt x="40508" y="134402"/>
                    <a:pt x="47784" y="134402"/>
                  </a:cubicBezTo>
                  <a:cubicBezTo>
                    <a:pt x="52798" y="134402"/>
                    <a:pt x="57223" y="133910"/>
                    <a:pt x="61156" y="132829"/>
                  </a:cubicBezTo>
                  <a:cubicBezTo>
                    <a:pt x="64990" y="131747"/>
                    <a:pt x="68137" y="130764"/>
                    <a:pt x="70398" y="129879"/>
                  </a:cubicBezTo>
                  <a:lnTo>
                    <a:pt x="74921" y="151804"/>
                  </a:lnTo>
                  <a:cubicBezTo>
                    <a:pt x="71774" y="153181"/>
                    <a:pt x="67547" y="154557"/>
                    <a:pt x="62336" y="156032"/>
                  </a:cubicBezTo>
                  <a:cubicBezTo>
                    <a:pt x="57125" y="157507"/>
                    <a:pt x="51029" y="158195"/>
                    <a:pt x="44048" y="158195"/>
                  </a:cubicBezTo>
                  <a:cubicBezTo>
                    <a:pt x="35494" y="158195"/>
                    <a:pt x="28415" y="157015"/>
                    <a:pt x="22712" y="154754"/>
                  </a:cubicBezTo>
                  <a:cubicBezTo>
                    <a:pt x="17010" y="152492"/>
                    <a:pt x="12487" y="149150"/>
                    <a:pt x="9144" y="144824"/>
                  </a:cubicBezTo>
                  <a:cubicBezTo>
                    <a:pt x="5801" y="140497"/>
                    <a:pt x="3441" y="135287"/>
                    <a:pt x="2065" y="129093"/>
                  </a:cubicBezTo>
                  <a:cubicBezTo>
                    <a:pt x="688" y="122898"/>
                    <a:pt x="0" y="115918"/>
                    <a:pt x="0" y="107954"/>
                  </a:cubicBezTo>
                  <a:lnTo>
                    <a:pt x="0" y="4523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1E423500-5624-C476-0CFC-F05A6E58CCC9}"/>
                </a:ext>
              </a:extLst>
            </p:cNvPr>
            <p:cNvSpPr/>
            <p:nvPr/>
          </p:nvSpPr>
          <p:spPr>
            <a:xfrm>
              <a:off x="1189511" y="557694"/>
              <a:ext cx="72757" cy="121816"/>
            </a:xfrm>
            <a:custGeom>
              <a:avLst/>
              <a:gdLst>
                <a:gd name="connsiteX0" fmla="*/ 68038 w 72757"/>
                <a:gd name="connsiteY0" fmla="*/ 27431 h 121816"/>
                <a:gd name="connsiteX1" fmla="*/ 58599 w 72757"/>
                <a:gd name="connsiteY1" fmla="*/ 25071 h 121816"/>
                <a:gd name="connsiteX2" fmla="*/ 44540 w 72757"/>
                <a:gd name="connsiteY2" fmla="*/ 23793 h 121816"/>
                <a:gd name="connsiteX3" fmla="*/ 34806 w 72757"/>
                <a:gd name="connsiteY3" fmla="*/ 24678 h 121816"/>
                <a:gd name="connsiteX4" fmla="*/ 27628 w 72757"/>
                <a:gd name="connsiteY4" fmla="*/ 26251 h 121816"/>
                <a:gd name="connsiteX5" fmla="*/ 27628 w 72757"/>
                <a:gd name="connsiteY5" fmla="*/ 121817 h 121816"/>
                <a:gd name="connsiteX6" fmla="*/ 0 w 72757"/>
                <a:gd name="connsiteY6" fmla="*/ 121817 h 121816"/>
                <a:gd name="connsiteX7" fmla="*/ 0 w 72757"/>
                <a:gd name="connsiteY7" fmla="*/ 8259 h 121816"/>
                <a:gd name="connsiteX8" fmla="*/ 19959 w 72757"/>
                <a:gd name="connsiteY8" fmla="*/ 2655 h 121816"/>
                <a:gd name="connsiteX9" fmla="*/ 46506 w 72757"/>
                <a:gd name="connsiteY9" fmla="*/ 0 h 121816"/>
                <a:gd name="connsiteX10" fmla="*/ 52897 w 72757"/>
                <a:gd name="connsiteY10" fmla="*/ 295 h 121816"/>
                <a:gd name="connsiteX11" fmla="*/ 60173 w 72757"/>
                <a:gd name="connsiteY11" fmla="*/ 1180 h 121816"/>
                <a:gd name="connsiteX12" fmla="*/ 67252 w 72757"/>
                <a:gd name="connsiteY12" fmla="*/ 2556 h 121816"/>
                <a:gd name="connsiteX13" fmla="*/ 72758 w 72757"/>
                <a:gd name="connsiteY13" fmla="*/ 4031 h 121816"/>
                <a:gd name="connsiteX14" fmla="*/ 67940 w 72757"/>
                <a:gd name="connsiteY14" fmla="*/ 27333 h 12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57" h="121816">
                  <a:moveTo>
                    <a:pt x="68038" y="27431"/>
                  </a:moveTo>
                  <a:cubicBezTo>
                    <a:pt x="65777" y="26644"/>
                    <a:pt x="62631" y="25858"/>
                    <a:pt x="58599" y="25071"/>
                  </a:cubicBezTo>
                  <a:cubicBezTo>
                    <a:pt x="54568" y="24285"/>
                    <a:pt x="49849" y="23793"/>
                    <a:pt x="44540" y="23793"/>
                  </a:cubicBezTo>
                  <a:cubicBezTo>
                    <a:pt x="41492" y="23793"/>
                    <a:pt x="38247" y="24088"/>
                    <a:pt x="34806" y="24678"/>
                  </a:cubicBezTo>
                  <a:cubicBezTo>
                    <a:pt x="31364" y="25268"/>
                    <a:pt x="29005" y="25858"/>
                    <a:pt x="27628" y="26251"/>
                  </a:cubicBezTo>
                  <a:lnTo>
                    <a:pt x="27628" y="121817"/>
                  </a:lnTo>
                  <a:lnTo>
                    <a:pt x="0" y="121817"/>
                  </a:lnTo>
                  <a:lnTo>
                    <a:pt x="0" y="8259"/>
                  </a:lnTo>
                  <a:cubicBezTo>
                    <a:pt x="5309" y="6292"/>
                    <a:pt x="11995" y="4424"/>
                    <a:pt x="19959" y="2655"/>
                  </a:cubicBezTo>
                  <a:cubicBezTo>
                    <a:pt x="27923" y="885"/>
                    <a:pt x="36772" y="0"/>
                    <a:pt x="46506" y="0"/>
                  </a:cubicBezTo>
                  <a:cubicBezTo>
                    <a:pt x="48374" y="0"/>
                    <a:pt x="50439" y="98"/>
                    <a:pt x="52897" y="295"/>
                  </a:cubicBezTo>
                  <a:cubicBezTo>
                    <a:pt x="55355" y="492"/>
                    <a:pt x="57813" y="787"/>
                    <a:pt x="60173" y="1180"/>
                  </a:cubicBezTo>
                  <a:cubicBezTo>
                    <a:pt x="62631" y="1573"/>
                    <a:pt x="64990" y="2065"/>
                    <a:pt x="67252" y="2556"/>
                  </a:cubicBezTo>
                  <a:cubicBezTo>
                    <a:pt x="69513" y="3048"/>
                    <a:pt x="71381" y="3539"/>
                    <a:pt x="72758" y="4031"/>
                  </a:cubicBezTo>
                  <a:lnTo>
                    <a:pt x="67940" y="27333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FB34CF7A-D43E-99A4-8543-58C9B20FD6D1}"/>
                </a:ext>
              </a:extLst>
            </p:cNvPr>
            <p:cNvSpPr/>
            <p:nvPr/>
          </p:nvSpPr>
          <p:spPr>
            <a:xfrm>
              <a:off x="1272887" y="557202"/>
              <a:ext cx="96551" cy="124864"/>
            </a:xfrm>
            <a:custGeom>
              <a:avLst/>
              <a:gdLst>
                <a:gd name="connsiteX0" fmla="*/ 48276 w 96551"/>
                <a:gd name="connsiteY0" fmla="*/ 0 h 124864"/>
                <a:gd name="connsiteX1" fmla="*/ 71283 w 96551"/>
                <a:gd name="connsiteY1" fmla="*/ 3441 h 124864"/>
                <a:gd name="connsiteX2" fmla="*/ 86228 w 96551"/>
                <a:gd name="connsiteY2" fmla="*/ 12978 h 124864"/>
                <a:gd name="connsiteX3" fmla="*/ 94192 w 96551"/>
                <a:gd name="connsiteY3" fmla="*/ 27923 h 124864"/>
                <a:gd name="connsiteX4" fmla="*/ 96551 w 96551"/>
                <a:gd name="connsiteY4" fmla="*/ 47193 h 124864"/>
                <a:gd name="connsiteX5" fmla="*/ 96551 w 96551"/>
                <a:gd name="connsiteY5" fmla="*/ 119556 h 124864"/>
                <a:gd name="connsiteX6" fmla="*/ 77280 w 96551"/>
                <a:gd name="connsiteY6" fmla="*/ 122898 h 124864"/>
                <a:gd name="connsiteX7" fmla="*/ 48177 w 96551"/>
                <a:gd name="connsiteY7" fmla="*/ 124865 h 124864"/>
                <a:gd name="connsiteX8" fmla="*/ 28513 w 96551"/>
                <a:gd name="connsiteY8" fmla="*/ 122800 h 124864"/>
                <a:gd name="connsiteX9" fmla="*/ 13372 w 96551"/>
                <a:gd name="connsiteY9" fmla="*/ 116213 h 124864"/>
                <a:gd name="connsiteX10" fmla="*/ 3540 w 96551"/>
                <a:gd name="connsiteY10" fmla="*/ 104316 h 124864"/>
                <a:gd name="connsiteX11" fmla="*/ 0 w 96551"/>
                <a:gd name="connsiteY11" fmla="*/ 86324 h 124864"/>
                <a:gd name="connsiteX12" fmla="*/ 4031 w 96551"/>
                <a:gd name="connsiteY12" fmla="*/ 69020 h 124864"/>
                <a:gd name="connsiteX13" fmla="*/ 14847 w 96551"/>
                <a:gd name="connsiteY13" fmla="*/ 57516 h 124864"/>
                <a:gd name="connsiteX14" fmla="*/ 30676 w 96551"/>
                <a:gd name="connsiteY14" fmla="*/ 51126 h 124864"/>
                <a:gd name="connsiteX15" fmla="*/ 49456 w 96551"/>
                <a:gd name="connsiteY15" fmla="*/ 49159 h 124864"/>
                <a:gd name="connsiteX16" fmla="*/ 58993 w 96551"/>
                <a:gd name="connsiteY16" fmla="*/ 49749 h 124864"/>
                <a:gd name="connsiteX17" fmla="*/ 69710 w 96551"/>
                <a:gd name="connsiteY17" fmla="*/ 51716 h 124864"/>
                <a:gd name="connsiteX18" fmla="*/ 69710 w 96551"/>
                <a:gd name="connsiteY18" fmla="*/ 47193 h 124864"/>
                <a:gd name="connsiteX19" fmla="*/ 68530 w 96551"/>
                <a:gd name="connsiteY19" fmla="*/ 38049 h 124864"/>
                <a:gd name="connsiteX20" fmla="*/ 64499 w 96551"/>
                <a:gd name="connsiteY20" fmla="*/ 30380 h 124864"/>
                <a:gd name="connsiteX21" fmla="*/ 56928 w 96551"/>
                <a:gd name="connsiteY21" fmla="*/ 25268 h 124864"/>
                <a:gd name="connsiteX22" fmla="*/ 45129 w 96551"/>
                <a:gd name="connsiteY22" fmla="*/ 23400 h 124864"/>
                <a:gd name="connsiteX23" fmla="*/ 27530 w 96551"/>
                <a:gd name="connsiteY23" fmla="*/ 24776 h 124864"/>
                <a:gd name="connsiteX24" fmla="*/ 14552 w 96551"/>
                <a:gd name="connsiteY24" fmla="*/ 27923 h 124864"/>
                <a:gd name="connsiteX25" fmla="*/ 11110 w 96551"/>
                <a:gd name="connsiteY25" fmla="*/ 5604 h 124864"/>
                <a:gd name="connsiteX26" fmla="*/ 26350 w 96551"/>
                <a:gd name="connsiteY26" fmla="*/ 1966 h 124864"/>
                <a:gd name="connsiteX27" fmla="*/ 47784 w 96551"/>
                <a:gd name="connsiteY27" fmla="*/ 98 h 124864"/>
                <a:gd name="connsiteX28" fmla="*/ 50537 w 96551"/>
                <a:gd name="connsiteY28" fmla="*/ 102841 h 124864"/>
                <a:gd name="connsiteX29" fmla="*/ 69906 w 96551"/>
                <a:gd name="connsiteY29" fmla="*/ 101465 h 124864"/>
                <a:gd name="connsiteX30" fmla="*/ 69906 w 96551"/>
                <a:gd name="connsiteY30" fmla="*/ 70888 h 124864"/>
                <a:gd name="connsiteX31" fmla="*/ 63319 w 96551"/>
                <a:gd name="connsiteY31" fmla="*/ 69511 h 124864"/>
                <a:gd name="connsiteX32" fmla="*/ 53782 w 96551"/>
                <a:gd name="connsiteY32" fmla="*/ 68823 h 124864"/>
                <a:gd name="connsiteX33" fmla="*/ 44539 w 96551"/>
                <a:gd name="connsiteY33" fmla="*/ 69511 h 124864"/>
                <a:gd name="connsiteX34" fmla="*/ 36084 w 96551"/>
                <a:gd name="connsiteY34" fmla="*/ 72068 h 124864"/>
                <a:gd name="connsiteX35" fmla="*/ 30086 w 96551"/>
                <a:gd name="connsiteY35" fmla="*/ 77180 h 124864"/>
                <a:gd name="connsiteX36" fmla="*/ 27825 w 96551"/>
                <a:gd name="connsiteY36" fmla="*/ 85537 h 124864"/>
                <a:gd name="connsiteX37" fmla="*/ 34019 w 96551"/>
                <a:gd name="connsiteY37" fmla="*/ 99105 h 124864"/>
                <a:gd name="connsiteX38" fmla="*/ 50635 w 96551"/>
                <a:gd name="connsiteY38" fmla="*/ 102841 h 12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6551" h="124864">
                  <a:moveTo>
                    <a:pt x="48276" y="0"/>
                  </a:moveTo>
                  <a:cubicBezTo>
                    <a:pt x="57419" y="0"/>
                    <a:pt x="65089" y="1180"/>
                    <a:pt x="71283" y="3441"/>
                  </a:cubicBezTo>
                  <a:cubicBezTo>
                    <a:pt x="77477" y="5702"/>
                    <a:pt x="82491" y="8947"/>
                    <a:pt x="86228" y="12978"/>
                  </a:cubicBezTo>
                  <a:cubicBezTo>
                    <a:pt x="89964" y="17009"/>
                    <a:pt x="92618" y="22023"/>
                    <a:pt x="94192" y="27923"/>
                  </a:cubicBezTo>
                  <a:cubicBezTo>
                    <a:pt x="95765" y="33822"/>
                    <a:pt x="96551" y="40212"/>
                    <a:pt x="96551" y="47193"/>
                  </a:cubicBezTo>
                  <a:lnTo>
                    <a:pt x="96551" y="119556"/>
                  </a:lnTo>
                  <a:cubicBezTo>
                    <a:pt x="92324" y="120440"/>
                    <a:pt x="85834" y="121620"/>
                    <a:pt x="77280" y="122898"/>
                  </a:cubicBezTo>
                  <a:cubicBezTo>
                    <a:pt x="68726" y="124177"/>
                    <a:pt x="58993" y="124865"/>
                    <a:pt x="48177" y="124865"/>
                  </a:cubicBezTo>
                  <a:cubicBezTo>
                    <a:pt x="41000" y="124865"/>
                    <a:pt x="34511" y="124177"/>
                    <a:pt x="28513" y="122800"/>
                  </a:cubicBezTo>
                  <a:cubicBezTo>
                    <a:pt x="22516" y="121424"/>
                    <a:pt x="17501" y="119261"/>
                    <a:pt x="13372" y="116213"/>
                  </a:cubicBezTo>
                  <a:cubicBezTo>
                    <a:pt x="9144" y="113165"/>
                    <a:pt x="5899" y="109232"/>
                    <a:pt x="3540" y="104316"/>
                  </a:cubicBezTo>
                  <a:cubicBezTo>
                    <a:pt x="1180" y="99499"/>
                    <a:pt x="0" y="93403"/>
                    <a:pt x="0" y="86324"/>
                  </a:cubicBezTo>
                  <a:cubicBezTo>
                    <a:pt x="0" y="79245"/>
                    <a:pt x="1376" y="73739"/>
                    <a:pt x="4031" y="69020"/>
                  </a:cubicBezTo>
                  <a:cubicBezTo>
                    <a:pt x="6686" y="64300"/>
                    <a:pt x="10324" y="60466"/>
                    <a:pt x="14847" y="57516"/>
                  </a:cubicBezTo>
                  <a:cubicBezTo>
                    <a:pt x="19369" y="54567"/>
                    <a:pt x="24679" y="52404"/>
                    <a:pt x="30676" y="51126"/>
                  </a:cubicBezTo>
                  <a:cubicBezTo>
                    <a:pt x="36674" y="49848"/>
                    <a:pt x="42966" y="49159"/>
                    <a:pt x="49456" y="49159"/>
                  </a:cubicBezTo>
                  <a:cubicBezTo>
                    <a:pt x="52503" y="49159"/>
                    <a:pt x="55650" y="49356"/>
                    <a:pt x="58993" y="49749"/>
                  </a:cubicBezTo>
                  <a:cubicBezTo>
                    <a:pt x="62336" y="50143"/>
                    <a:pt x="65875" y="50732"/>
                    <a:pt x="69710" y="51716"/>
                  </a:cubicBezTo>
                  <a:lnTo>
                    <a:pt x="69710" y="47193"/>
                  </a:lnTo>
                  <a:cubicBezTo>
                    <a:pt x="69710" y="44047"/>
                    <a:pt x="69316" y="40999"/>
                    <a:pt x="68530" y="38049"/>
                  </a:cubicBezTo>
                  <a:cubicBezTo>
                    <a:pt x="67743" y="35198"/>
                    <a:pt x="66465" y="32642"/>
                    <a:pt x="64499" y="30380"/>
                  </a:cubicBezTo>
                  <a:cubicBezTo>
                    <a:pt x="62631" y="28217"/>
                    <a:pt x="60074" y="26448"/>
                    <a:pt x="56928" y="25268"/>
                  </a:cubicBezTo>
                  <a:cubicBezTo>
                    <a:pt x="53782" y="24088"/>
                    <a:pt x="49849" y="23400"/>
                    <a:pt x="45129" y="23400"/>
                  </a:cubicBezTo>
                  <a:cubicBezTo>
                    <a:pt x="38739" y="23400"/>
                    <a:pt x="32839" y="23891"/>
                    <a:pt x="27530" y="24776"/>
                  </a:cubicBezTo>
                  <a:cubicBezTo>
                    <a:pt x="22221" y="25661"/>
                    <a:pt x="17894" y="26743"/>
                    <a:pt x="14552" y="27923"/>
                  </a:cubicBezTo>
                  <a:lnTo>
                    <a:pt x="11110" y="5604"/>
                  </a:lnTo>
                  <a:cubicBezTo>
                    <a:pt x="14650" y="4424"/>
                    <a:pt x="19664" y="3146"/>
                    <a:pt x="26350" y="1966"/>
                  </a:cubicBezTo>
                  <a:cubicBezTo>
                    <a:pt x="33036" y="787"/>
                    <a:pt x="40213" y="98"/>
                    <a:pt x="47784" y="98"/>
                  </a:cubicBezTo>
                  <a:close/>
                  <a:moveTo>
                    <a:pt x="50537" y="102841"/>
                  </a:moveTo>
                  <a:cubicBezTo>
                    <a:pt x="59091" y="102841"/>
                    <a:pt x="65482" y="102350"/>
                    <a:pt x="69906" y="101465"/>
                  </a:cubicBezTo>
                  <a:lnTo>
                    <a:pt x="69906" y="70888"/>
                  </a:lnTo>
                  <a:cubicBezTo>
                    <a:pt x="68431" y="70396"/>
                    <a:pt x="66170" y="70003"/>
                    <a:pt x="63319" y="69511"/>
                  </a:cubicBezTo>
                  <a:cubicBezTo>
                    <a:pt x="60467" y="69020"/>
                    <a:pt x="57223" y="68823"/>
                    <a:pt x="53782" y="68823"/>
                  </a:cubicBezTo>
                  <a:cubicBezTo>
                    <a:pt x="50734" y="68823"/>
                    <a:pt x="47686" y="69020"/>
                    <a:pt x="44539" y="69511"/>
                  </a:cubicBezTo>
                  <a:cubicBezTo>
                    <a:pt x="41393" y="70003"/>
                    <a:pt x="38640" y="70790"/>
                    <a:pt x="36084" y="72068"/>
                  </a:cubicBezTo>
                  <a:cubicBezTo>
                    <a:pt x="33527" y="73247"/>
                    <a:pt x="31561" y="75017"/>
                    <a:pt x="30086" y="77180"/>
                  </a:cubicBezTo>
                  <a:cubicBezTo>
                    <a:pt x="28611" y="79343"/>
                    <a:pt x="27825" y="82194"/>
                    <a:pt x="27825" y="85537"/>
                  </a:cubicBezTo>
                  <a:cubicBezTo>
                    <a:pt x="27825" y="92125"/>
                    <a:pt x="29890" y="96647"/>
                    <a:pt x="34019" y="99105"/>
                  </a:cubicBezTo>
                  <a:cubicBezTo>
                    <a:pt x="38149" y="101563"/>
                    <a:pt x="43655" y="102841"/>
                    <a:pt x="50635" y="102841"/>
                  </a:cubicBez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093DA0D8-3FB5-23FE-E850-98A15431FEB4}"/>
                </a:ext>
              </a:extLst>
            </p:cNvPr>
            <p:cNvSpPr/>
            <p:nvPr/>
          </p:nvSpPr>
          <p:spPr>
            <a:xfrm>
              <a:off x="1401884" y="524167"/>
              <a:ext cx="74920" cy="158194"/>
            </a:xfrm>
            <a:custGeom>
              <a:avLst/>
              <a:gdLst>
                <a:gd name="connsiteX0" fmla="*/ 98 w 74920"/>
                <a:gd name="connsiteY0" fmla="*/ 4523 h 158194"/>
                <a:gd name="connsiteX1" fmla="*/ 27727 w 74920"/>
                <a:gd name="connsiteY1" fmla="*/ 0 h 158194"/>
                <a:gd name="connsiteX2" fmla="*/ 27727 w 74920"/>
                <a:gd name="connsiteY2" fmla="*/ 36083 h 158194"/>
                <a:gd name="connsiteX3" fmla="*/ 70201 w 74920"/>
                <a:gd name="connsiteY3" fmla="*/ 36083 h 158194"/>
                <a:gd name="connsiteX4" fmla="*/ 70201 w 74920"/>
                <a:gd name="connsiteY4" fmla="*/ 59090 h 158194"/>
                <a:gd name="connsiteX5" fmla="*/ 27727 w 74920"/>
                <a:gd name="connsiteY5" fmla="*/ 59090 h 158194"/>
                <a:gd name="connsiteX6" fmla="*/ 27727 w 74920"/>
                <a:gd name="connsiteY6" fmla="*/ 107659 h 158194"/>
                <a:gd name="connsiteX7" fmla="*/ 32249 w 74920"/>
                <a:gd name="connsiteY7" fmla="*/ 128208 h 158194"/>
                <a:gd name="connsiteX8" fmla="*/ 47784 w 74920"/>
                <a:gd name="connsiteY8" fmla="*/ 134402 h 158194"/>
                <a:gd name="connsiteX9" fmla="*/ 61156 w 74920"/>
                <a:gd name="connsiteY9" fmla="*/ 132829 h 158194"/>
                <a:gd name="connsiteX10" fmla="*/ 70398 w 74920"/>
                <a:gd name="connsiteY10" fmla="*/ 129879 h 158194"/>
                <a:gd name="connsiteX11" fmla="*/ 74921 w 74920"/>
                <a:gd name="connsiteY11" fmla="*/ 151804 h 158194"/>
                <a:gd name="connsiteX12" fmla="*/ 62336 w 74920"/>
                <a:gd name="connsiteY12" fmla="*/ 156032 h 158194"/>
                <a:gd name="connsiteX13" fmla="*/ 44048 w 74920"/>
                <a:gd name="connsiteY13" fmla="*/ 158195 h 158194"/>
                <a:gd name="connsiteX14" fmla="*/ 22712 w 74920"/>
                <a:gd name="connsiteY14" fmla="*/ 154754 h 158194"/>
                <a:gd name="connsiteX15" fmla="*/ 9144 w 74920"/>
                <a:gd name="connsiteY15" fmla="*/ 144824 h 158194"/>
                <a:gd name="connsiteX16" fmla="*/ 2065 w 74920"/>
                <a:gd name="connsiteY16" fmla="*/ 129093 h 158194"/>
                <a:gd name="connsiteX17" fmla="*/ 0 w 74920"/>
                <a:gd name="connsiteY17" fmla="*/ 107954 h 158194"/>
                <a:gd name="connsiteX18" fmla="*/ 0 w 74920"/>
                <a:gd name="connsiteY18" fmla="*/ 4523 h 15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920" h="158194">
                  <a:moveTo>
                    <a:pt x="98" y="4523"/>
                  </a:moveTo>
                  <a:lnTo>
                    <a:pt x="27727" y="0"/>
                  </a:lnTo>
                  <a:lnTo>
                    <a:pt x="27727" y="36083"/>
                  </a:lnTo>
                  <a:lnTo>
                    <a:pt x="70201" y="36083"/>
                  </a:lnTo>
                  <a:lnTo>
                    <a:pt x="70201" y="59090"/>
                  </a:lnTo>
                  <a:lnTo>
                    <a:pt x="27727" y="59090"/>
                  </a:lnTo>
                  <a:lnTo>
                    <a:pt x="27727" y="107659"/>
                  </a:lnTo>
                  <a:cubicBezTo>
                    <a:pt x="27727" y="117196"/>
                    <a:pt x="29201" y="124078"/>
                    <a:pt x="32249" y="128208"/>
                  </a:cubicBezTo>
                  <a:cubicBezTo>
                    <a:pt x="35297" y="132337"/>
                    <a:pt x="40508" y="134402"/>
                    <a:pt x="47784" y="134402"/>
                  </a:cubicBezTo>
                  <a:cubicBezTo>
                    <a:pt x="52798" y="134402"/>
                    <a:pt x="57223" y="133910"/>
                    <a:pt x="61156" y="132829"/>
                  </a:cubicBezTo>
                  <a:cubicBezTo>
                    <a:pt x="64990" y="131747"/>
                    <a:pt x="68136" y="130764"/>
                    <a:pt x="70398" y="129879"/>
                  </a:cubicBezTo>
                  <a:lnTo>
                    <a:pt x="74921" y="151804"/>
                  </a:lnTo>
                  <a:cubicBezTo>
                    <a:pt x="71774" y="153181"/>
                    <a:pt x="67547" y="154557"/>
                    <a:pt x="62336" y="156032"/>
                  </a:cubicBezTo>
                  <a:cubicBezTo>
                    <a:pt x="57125" y="157507"/>
                    <a:pt x="51127" y="158195"/>
                    <a:pt x="44048" y="158195"/>
                  </a:cubicBezTo>
                  <a:cubicBezTo>
                    <a:pt x="35494" y="158195"/>
                    <a:pt x="28415" y="157015"/>
                    <a:pt x="22712" y="154754"/>
                  </a:cubicBezTo>
                  <a:cubicBezTo>
                    <a:pt x="17010" y="152492"/>
                    <a:pt x="12487" y="149150"/>
                    <a:pt x="9144" y="144824"/>
                  </a:cubicBezTo>
                  <a:cubicBezTo>
                    <a:pt x="5801" y="140497"/>
                    <a:pt x="3441" y="135287"/>
                    <a:pt x="2065" y="129093"/>
                  </a:cubicBezTo>
                  <a:cubicBezTo>
                    <a:pt x="688" y="122898"/>
                    <a:pt x="0" y="115918"/>
                    <a:pt x="0" y="107954"/>
                  </a:cubicBezTo>
                  <a:lnTo>
                    <a:pt x="0" y="4523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4C0C8BC5-A94A-F34D-E976-4262B0B669F7}"/>
                </a:ext>
              </a:extLst>
            </p:cNvPr>
            <p:cNvSpPr/>
            <p:nvPr/>
          </p:nvSpPr>
          <p:spPr>
            <a:xfrm>
              <a:off x="1489784" y="557104"/>
              <a:ext cx="107858" cy="125061"/>
            </a:xfrm>
            <a:custGeom>
              <a:avLst/>
              <a:gdLst>
                <a:gd name="connsiteX0" fmla="*/ 197 w 107858"/>
                <a:gd name="connsiteY0" fmla="*/ 63317 h 125061"/>
                <a:gd name="connsiteX1" fmla="*/ 4916 w 107858"/>
                <a:gd name="connsiteY1" fmla="*/ 35690 h 125061"/>
                <a:gd name="connsiteX2" fmla="*/ 17304 w 107858"/>
                <a:gd name="connsiteY2" fmla="*/ 15928 h 125061"/>
                <a:gd name="connsiteX3" fmla="*/ 35101 w 107858"/>
                <a:gd name="connsiteY3" fmla="*/ 4031 h 125061"/>
                <a:gd name="connsiteX4" fmla="*/ 55650 w 107858"/>
                <a:gd name="connsiteY4" fmla="*/ 0 h 125061"/>
                <a:gd name="connsiteX5" fmla="*/ 94093 w 107858"/>
                <a:gd name="connsiteY5" fmla="*/ 15239 h 125061"/>
                <a:gd name="connsiteX6" fmla="*/ 107858 w 107858"/>
                <a:gd name="connsiteY6" fmla="*/ 60859 h 125061"/>
                <a:gd name="connsiteX7" fmla="*/ 107760 w 107858"/>
                <a:gd name="connsiteY7" fmla="*/ 65972 h 125061"/>
                <a:gd name="connsiteX8" fmla="*/ 107367 w 107858"/>
                <a:gd name="connsiteY8" fmla="*/ 71084 h 125061"/>
                <a:gd name="connsiteX9" fmla="*/ 28611 w 107858"/>
                <a:gd name="connsiteY9" fmla="*/ 71084 h 125061"/>
                <a:gd name="connsiteX10" fmla="*/ 38738 w 107858"/>
                <a:gd name="connsiteY10" fmla="*/ 93304 h 125061"/>
                <a:gd name="connsiteX11" fmla="*/ 64892 w 107858"/>
                <a:gd name="connsiteY11" fmla="*/ 101170 h 125061"/>
                <a:gd name="connsiteX12" fmla="*/ 83278 w 107858"/>
                <a:gd name="connsiteY12" fmla="*/ 99302 h 125061"/>
                <a:gd name="connsiteX13" fmla="*/ 96355 w 107858"/>
                <a:gd name="connsiteY13" fmla="*/ 95468 h 125061"/>
                <a:gd name="connsiteX14" fmla="*/ 99993 w 107858"/>
                <a:gd name="connsiteY14" fmla="*/ 118081 h 125061"/>
                <a:gd name="connsiteX15" fmla="*/ 93700 w 107858"/>
                <a:gd name="connsiteY15" fmla="*/ 120440 h 125061"/>
                <a:gd name="connsiteX16" fmla="*/ 84556 w 107858"/>
                <a:gd name="connsiteY16" fmla="*/ 122702 h 125061"/>
                <a:gd name="connsiteX17" fmla="*/ 73446 w 107858"/>
                <a:gd name="connsiteY17" fmla="*/ 124373 h 125061"/>
                <a:gd name="connsiteX18" fmla="*/ 61352 w 107858"/>
                <a:gd name="connsiteY18" fmla="*/ 125061 h 125061"/>
                <a:gd name="connsiteX19" fmla="*/ 34019 w 107858"/>
                <a:gd name="connsiteY19" fmla="*/ 120342 h 125061"/>
                <a:gd name="connsiteX20" fmla="*/ 14846 w 107858"/>
                <a:gd name="connsiteY20" fmla="*/ 107364 h 125061"/>
                <a:gd name="connsiteX21" fmla="*/ 3638 w 107858"/>
                <a:gd name="connsiteY21" fmla="*/ 87700 h 125061"/>
                <a:gd name="connsiteX22" fmla="*/ 0 w 107858"/>
                <a:gd name="connsiteY22" fmla="*/ 62924 h 125061"/>
                <a:gd name="connsiteX23" fmla="*/ 80230 w 107858"/>
                <a:gd name="connsiteY23" fmla="*/ 51027 h 125061"/>
                <a:gd name="connsiteX24" fmla="*/ 78657 w 107858"/>
                <a:gd name="connsiteY24" fmla="*/ 40212 h 125061"/>
                <a:gd name="connsiteX25" fmla="*/ 73937 w 107858"/>
                <a:gd name="connsiteY25" fmla="*/ 31364 h 125061"/>
                <a:gd name="connsiteX26" fmla="*/ 66367 w 107858"/>
                <a:gd name="connsiteY26" fmla="*/ 25465 h 125061"/>
                <a:gd name="connsiteX27" fmla="*/ 55748 w 107858"/>
                <a:gd name="connsiteY27" fmla="*/ 23302 h 125061"/>
                <a:gd name="connsiteX28" fmla="*/ 44539 w 107858"/>
                <a:gd name="connsiteY28" fmla="*/ 25661 h 125061"/>
                <a:gd name="connsiteX29" fmla="*/ 36477 w 107858"/>
                <a:gd name="connsiteY29" fmla="*/ 31954 h 125061"/>
                <a:gd name="connsiteX30" fmla="*/ 31364 w 107858"/>
                <a:gd name="connsiteY30" fmla="*/ 40802 h 125061"/>
                <a:gd name="connsiteX31" fmla="*/ 28808 w 107858"/>
                <a:gd name="connsiteY31" fmla="*/ 51027 h 125061"/>
                <a:gd name="connsiteX32" fmla="*/ 80132 w 107858"/>
                <a:gd name="connsiteY32" fmla="*/ 51027 h 12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7858" h="125061">
                  <a:moveTo>
                    <a:pt x="197" y="63317"/>
                  </a:moveTo>
                  <a:cubicBezTo>
                    <a:pt x="197" y="52797"/>
                    <a:pt x="1770" y="43654"/>
                    <a:pt x="4916" y="35690"/>
                  </a:cubicBezTo>
                  <a:cubicBezTo>
                    <a:pt x="8062" y="27824"/>
                    <a:pt x="12192" y="21237"/>
                    <a:pt x="17304" y="15928"/>
                  </a:cubicBezTo>
                  <a:cubicBezTo>
                    <a:pt x="22515" y="10717"/>
                    <a:pt x="28415" y="6686"/>
                    <a:pt x="35101" y="4031"/>
                  </a:cubicBezTo>
                  <a:cubicBezTo>
                    <a:pt x="41786" y="1376"/>
                    <a:pt x="48669" y="0"/>
                    <a:pt x="55650" y="0"/>
                  </a:cubicBezTo>
                  <a:cubicBezTo>
                    <a:pt x="72069" y="0"/>
                    <a:pt x="84851" y="5113"/>
                    <a:pt x="94093" y="15239"/>
                  </a:cubicBezTo>
                  <a:cubicBezTo>
                    <a:pt x="103335" y="25465"/>
                    <a:pt x="107858" y="40606"/>
                    <a:pt x="107858" y="60859"/>
                  </a:cubicBezTo>
                  <a:cubicBezTo>
                    <a:pt x="107858" y="62334"/>
                    <a:pt x="107858" y="64104"/>
                    <a:pt x="107760" y="65972"/>
                  </a:cubicBezTo>
                  <a:cubicBezTo>
                    <a:pt x="107760" y="67840"/>
                    <a:pt x="107563" y="69610"/>
                    <a:pt x="107367" y="71084"/>
                  </a:cubicBezTo>
                  <a:lnTo>
                    <a:pt x="28611" y="71084"/>
                  </a:lnTo>
                  <a:cubicBezTo>
                    <a:pt x="29398" y="80621"/>
                    <a:pt x="32741" y="88094"/>
                    <a:pt x="38738" y="93304"/>
                  </a:cubicBezTo>
                  <a:cubicBezTo>
                    <a:pt x="44736" y="98515"/>
                    <a:pt x="53487" y="101170"/>
                    <a:pt x="64892" y="101170"/>
                  </a:cubicBezTo>
                  <a:cubicBezTo>
                    <a:pt x="71578" y="101170"/>
                    <a:pt x="77674" y="100580"/>
                    <a:pt x="83278" y="99302"/>
                  </a:cubicBezTo>
                  <a:cubicBezTo>
                    <a:pt x="88784" y="98122"/>
                    <a:pt x="93208" y="96746"/>
                    <a:pt x="96355" y="95468"/>
                  </a:cubicBezTo>
                  <a:lnTo>
                    <a:pt x="99993" y="118081"/>
                  </a:lnTo>
                  <a:cubicBezTo>
                    <a:pt x="98518" y="118867"/>
                    <a:pt x="96355" y="119654"/>
                    <a:pt x="93700" y="120440"/>
                  </a:cubicBezTo>
                  <a:cubicBezTo>
                    <a:pt x="91045" y="121325"/>
                    <a:pt x="87997" y="122014"/>
                    <a:pt x="84556" y="122702"/>
                  </a:cubicBezTo>
                  <a:cubicBezTo>
                    <a:pt x="81115" y="123390"/>
                    <a:pt x="77477" y="123980"/>
                    <a:pt x="73446" y="124373"/>
                  </a:cubicBezTo>
                  <a:cubicBezTo>
                    <a:pt x="69513" y="124865"/>
                    <a:pt x="65482" y="125061"/>
                    <a:pt x="61352" y="125061"/>
                  </a:cubicBezTo>
                  <a:cubicBezTo>
                    <a:pt x="50832" y="125061"/>
                    <a:pt x="41688" y="123488"/>
                    <a:pt x="34019" y="120342"/>
                  </a:cubicBezTo>
                  <a:cubicBezTo>
                    <a:pt x="26252" y="117196"/>
                    <a:pt x="19861" y="112870"/>
                    <a:pt x="14846" y="107364"/>
                  </a:cubicBezTo>
                  <a:cubicBezTo>
                    <a:pt x="9832" y="101858"/>
                    <a:pt x="6096" y="95271"/>
                    <a:pt x="3638" y="87700"/>
                  </a:cubicBezTo>
                  <a:cubicBezTo>
                    <a:pt x="1180" y="80130"/>
                    <a:pt x="0" y="71969"/>
                    <a:pt x="0" y="62924"/>
                  </a:cubicBezTo>
                  <a:close/>
                  <a:moveTo>
                    <a:pt x="80230" y="51027"/>
                  </a:moveTo>
                  <a:cubicBezTo>
                    <a:pt x="80230" y="47193"/>
                    <a:pt x="79738" y="43654"/>
                    <a:pt x="78657" y="40212"/>
                  </a:cubicBezTo>
                  <a:cubicBezTo>
                    <a:pt x="77575" y="36771"/>
                    <a:pt x="76002" y="33822"/>
                    <a:pt x="73937" y="31364"/>
                  </a:cubicBezTo>
                  <a:cubicBezTo>
                    <a:pt x="71873" y="28807"/>
                    <a:pt x="69415" y="26841"/>
                    <a:pt x="66367" y="25465"/>
                  </a:cubicBezTo>
                  <a:cubicBezTo>
                    <a:pt x="63417" y="23990"/>
                    <a:pt x="59878" y="23302"/>
                    <a:pt x="55748" y="23302"/>
                  </a:cubicBezTo>
                  <a:cubicBezTo>
                    <a:pt x="51619" y="23302"/>
                    <a:pt x="47784" y="24088"/>
                    <a:pt x="44539" y="25661"/>
                  </a:cubicBezTo>
                  <a:cubicBezTo>
                    <a:pt x="41393" y="27234"/>
                    <a:pt x="38640" y="29397"/>
                    <a:pt x="36477" y="31954"/>
                  </a:cubicBezTo>
                  <a:cubicBezTo>
                    <a:pt x="34314" y="34510"/>
                    <a:pt x="32544" y="37459"/>
                    <a:pt x="31364" y="40802"/>
                  </a:cubicBezTo>
                  <a:cubicBezTo>
                    <a:pt x="30185" y="44145"/>
                    <a:pt x="29300" y="47586"/>
                    <a:pt x="28808" y="51027"/>
                  </a:cubicBezTo>
                  <a:lnTo>
                    <a:pt x="80132" y="51027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6463A1FB-9F54-C803-A790-12BCE10F307B}"/>
                </a:ext>
              </a:extLst>
            </p:cNvPr>
            <p:cNvSpPr/>
            <p:nvPr/>
          </p:nvSpPr>
          <p:spPr>
            <a:xfrm>
              <a:off x="1620354" y="557792"/>
              <a:ext cx="105203" cy="164683"/>
            </a:xfrm>
            <a:custGeom>
              <a:avLst/>
              <a:gdLst>
                <a:gd name="connsiteX0" fmla="*/ 105105 w 105203"/>
                <a:gd name="connsiteY0" fmla="*/ 109625 h 164683"/>
                <a:gd name="connsiteX1" fmla="*/ 90652 w 105203"/>
                <a:gd name="connsiteY1" fmla="*/ 151411 h 164683"/>
                <a:gd name="connsiteX2" fmla="*/ 46309 w 105203"/>
                <a:gd name="connsiteY2" fmla="*/ 164684 h 164683"/>
                <a:gd name="connsiteX3" fmla="*/ 24973 w 105203"/>
                <a:gd name="connsiteY3" fmla="*/ 162816 h 164683"/>
                <a:gd name="connsiteX4" fmla="*/ 6194 w 105203"/>
                <a:gd name="connsiteY4" fmla="*/ 157998 h 164683"/>
                <a:gd name="connsiteX5" fmla="*/ 11209 w 105203"/>
                <a:gd name="connsiteY5" fmla="*/ 134500 h 164683"/>
                <a:gd name="connsiteX6" fmla="*/ 27333 w 105203"/>
                <a:gd name="connsiteY6" fmla="*/ 139318 h 164683"/>
                <a:gd name="connsiteX7" fmla="*/ 46801 w 105203"/>
                <a:gd name="connsiteY7" fmla="*/ 141186 h 164683"/>
                <a:gd name="connsiteX8" fmla="*/ 70496 w 105203"/>
                <a:gd name="connsiteY8" fmla="*/ 134303 h 164683"/>
                <a:gd name="connsiteX9" fmla="*/ 77575 w 105203"/>
                <a:gd name="connsiteY9" fmla="*/ 113951 h 164683"/>
                <a:gd name="connsiteX10" fmla="*/ 77575 w 105203"/>
                <a:gd name="connsiteY10" fmla="*/ 109429 h 164683"/>
                <a:gd name="connsiteX11" fmla="*/ 66760 w 105203"/>
                <a:gd name="connsiteY11" fmla="*/ 113558 h 164683"/>
                <a:gd name="connsiteX12" fmla="*/ 51324 w 105203"/>
                <a:gd name="connsiteY12" fmla="*/ 115623 h 164683"/>
                <a:gd name="connsiteX13" fmla="*/ 30479 w 105203"/>
                <a:gd name="connsiteY13" fmla="*/ 111985 h 164683"/>
                <a:gd name="connsiteX14" fmla="*/ 14257 w 105203"/>
                <a:gd name="connsiteY14" fmla="*/ 101268 h 164683"/>
                <a:gd name="connsiteX15" fmla="*/ 3736 w 105203"/>
                <a:gd name="connsiteY15" fmla="*/ 83571 h 164683"/>
                <a:gd name="connsiteX16" fmla="*/ 0 w 105203"/>
                <a:gd name="connsiteY16" fmla="*/ 59090 h 164683"/>
                <a:gd name="connsiteX17" fmla="*/ 4031 w 105203"/>
                <a:gd name="connsiteY17" fmla="*/ 35100 h 164683"/>
                <a:gd name="connsiteX18" fmla="*/ 15633 w 105203"/>
                <a:gd name="connsiteY18" fmla="*/ 16419 h 164683"/>
                <a:gd name="connsiteX19" fmla="*/ 34216 w 105203"/>
                <a:gd name="connsiteY19" fmla="*/ 4326 h 164683"/>
                <a:gd name="connsiteX20" fmla="*/ 59091 w 105203"/>
                <a:gd name="connsiteY20" fmla="*/ 0 h 164683"/>
                <a:gd name="connsiteX21" fmla="*/ 84654 w 105203"/>
                <a:gd name="connsiteY21" fmla="*/ 2065 h 164683"/>
                <a:gd name="connsiteX22" fmla="*/ 105204 w 105203"/>
                <a:gd name="connsiteY22" fmla="*/ 6391 h 164683"/>
                <a:gd name="connsiteX23" fmla="*/ 105204 w 105203"/>
                <a:gd name="connsiteY23" fmla="*/ 109625 h 164683"/>
                <a:gd name="connsiteX24" fmla="*/ 28218 w 105203"/>
                <a:gd name="connsiteY24" fmla="*/ 58991 h 164683"/>
                <a:gd name="connsiteX25" fmla="*/ 35887 w 105203"/>
                <a:gd name="connsiteY25" fmla="*/ 84652 h 164683"/>
                <a:gd name="connsiteX26" fmla="*/ 55650 w 105203"/>
                <a:gd name="connsiteY26" fmla="*/ 92715 h 164683"/>
                <a:gd name="connsiteX27" fmla="*/ 68038 w 105203"/>
                <a:gd name="connsiteY27" fmla="*/ 90847 h 164683"/>
                <a:gd name="connsiteX28" fmla="*/ 77477 w 105203"/>
                <a:gd name="connsiteY28" fmla="*/ 86521 h 164683"/>
                <a:gd name="connsiteX29" fmla="*/ 77477 w 105203"/>
                <a:gd name="connsiteY29" fmla="*/ 24776 h 164683"/>
                <a:gd name="connsiteX30" fmla="*/ 70201 w 105203"/>
                <a:gd name="connsiteY30" fmla="*/ 23498 h 164683"/>
                <a:gd name="connsiteX31" fmla="*/ 59288 w 105203"/>
                <a:gd name="connsiteY31" fmla="*/ 22908 h 164683"/>
                <a:gd name="connsiteX32" fmla="*/ 36281 w 105203"/>
                <a:gd name="connsiteY32" fmla="*/ 32838 h 164683"/>
                <a:gd name="connsiteX33" fmla="*/ 28316 w 105203"/>
                <a:gd name="connsiteY33" fmla="*/ 58991 h 1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5203" h="164683">
                  <a:moveTo>
                    <a:pt x="105105" y="109625"/>
                  </a:moveTo>
                  <a:cubicBezTo>
                    <a:pt x="105105" y="128601"/>
                    <a:pt x="100287" y="142562"/>
                    <a:pt x="90652" y="151411"/>
                  </a:cubicBezTo>
                  <a:cubicBezTo>
                    <a:pt x="81016" y="160260"/>
                    <a:pt x="66170" y="164684"/>
                    <a:pt x="46309" y="164684"/>
                  </a:cubicBezTo>
                  <a:cubicBezTo>
                    <a:pt x="39033" y="164684"/>
                    <a:pt x="31856" y="164094"/>
                    <a:pt x="24973" y="162816"/>
                  </a:cubicBezTo>
                  <a:cubicBezTo>
                    <a:pt x="18091" y="161636"/>
                    <a:pt x="11799" y="159965"/>
                    <a:pt x="6194" y="157998"/>
                  </a:cubicBezTo>
                  <a:lnTo>
                    <a:pt x="11209" y="134500"/>
                  </a:lnTo>
                  <a:cubicBezTo>
                    <a:pt x="15928" y="136466"/>
                    <a:pt x="21237" y="138040"/>
                    <a:pt x="27333" y="139318"/>
                  </a:cubicBezTo>
                  <a:cubicBezTo>
                    <a:pt x="33331" y="140498"/>
                    <a:pt x="39820" y="141186"/>
                    <a:pt x="46801" y="141186"/>
                  </a:cubicBezTo>
                  <a:cubicBezTo>
                    <a:pt x="57911" y="141186"/>
                    <a:pt x="65777" y="138924"/>
                    <a:pt x="70496" y="134303"/>
                  </a:cubicBezTo>
                  <a:cubicBezTo>
                    <a:pt x="75216" y="129781"/>
                    <a:pt x="77575" y="122997"/>
                    <a:pt x="77575" y="113951"/>
                  </a:cubicBezTo>
                  <a:lnTo>
                    <a:pt x="77575" y="109429"/>
                  </a:lnTo>
                  <a:cubicBezTo>
                    <a:pt x="74822" y="110805"/>
                    <a:pt x="71184" y="112182"/>
                    <a:pt x="66760" y="113558"/>
                  </a:cubicBezTo>
                  <a:cubicBezTo>
                    <a:pt x="62237" y="114935"/>
                    <a:pt x="57125" y="115623"/>
                    <a:pt x="51324" y="115623"/>
                  </a:cubicBezTo>
                  <a:cubicBezTo>
                    <a:pt x="43753" y="115623"/>
                    <a:pt x="36772" y="114443"/>
                    <a:pt x="30479" y="111985"/>
                  </a:cubicBezTo>
                  <a:cubicBezTo>
                    <a:pt x="24187" y="109527"/>
                    <a:pt x="18779" y="105988"/>
                    <a:pt x="14257" y="101268"/>
                  </a:cubicBezTo>
                  <a:cubicBezTo>
                    <a:pt x="9734" y="96549"/>
                    <a:pt x="6293" y="90650"/>
                    <a:pt x="3736" y="83571"/>
                  </a:cubicBezTo>
                  <a:cubicBezTo>
                    <a:pt x="1180" y="76492"/>
                    <a:pt x="0" y="68332"/>
                    <a:pt x="0" y="59090"/>
                  </a:cubicBezTo>
                  <a:cubicBezTo>
                    <a:pt x="0" y="50438"/>
                    <a:pt x="1376" y="42474"/>
                    <a:pt x="4031" y="35100"/>
                  </a:cubicBezTo>
                  <a:cubicBezTo>
                    <a:pt x="6686" y="27824"/>
                    <a:pt x="10619" y="21532"/>
                    <a:pt x="15633" y="16419"/>
                  </a:cubicBezTo>
                  <a:cubicBezTo>
                    <a:pt x="20746" y="11208"/>
                    <a:pt x="26940" y="7177"/>
                    <a:pt x="34216" y="4326"/>
                  </a:cubicBezTo>
                  <a:cubicBezTo>
                    <a:pt x="41492" y="1475"/>
                    <a:pt x="49849" y="0"/>
                    <a:pt x="59091" y="0"/>
                  </a:cubicBezTo>
                  <a:cubicBezTo>
                    <a:pt x="68333" y="0"/>
                    <a:pt x="76592" y="688"/>
                    <a:pt x="84654" y="2065"/>
                  </a:cubicBezTo>
                  <a:cubicBezTo>
                    <a:pt x="92717" y="3441"/>
                    <a:pt x="99599" y="4916"/>
                    <a:pt x="105204" y="6391"/>
                  </a:cubicBezTo>
                  <a:lnTo>
                    <a:pt x="105204" y="109625"/>
                  </a:lnTo>
                  <a:close/>
                  <a:moveTo>
                    <a:pt x="28218" y="58991"/>
                  </a:moveTo>
                  <a:cubicBezTo>
                    <a:pt x="28218" y="70691"/>
                    <a:pt x="30774" y="79245"/>
                    <a:pt x="35887" y="84652"/>
                  </a:cubicBezTo>
                  <a:cubicBezTo>
                    <a:pt x="41000" y="90060"/>
                    <a:pt x="47587" y="92715"/>
                    <a:pt x="55650" y="92715"/>
                  </a:cubicBezTo>
                  <a:cubicBezTo>
                    <a:pt x="60074" y="92715"/>
                    <a:pt x="64204" y="92125"/>
                    <a:pt x="68038" y="90847"/>
                  </a:cubicBezTo>
                  <a:cubicBezTo>
                    <a:pt x="71873" y="89667"/>
                    <a:pt x="75117" y="88192"/>
                    <a:pt x="77477" y="86521"/>
                  </a:cubicBezTo>
                  <a:lnTo>
                    <a:pt x="77477" y="24776"/>
                  </a:lnTo>
                  <a:cubicBezTo>
                    <a:pt x="75511" y="24285"/>
                    <a:pt x="73053" y="23891"/>
                    <a:pt x="70201" y="23498"/>
                  </a:cubicBezTo>
                  <a:cubicBezTo>
                    <a:pt x="67350" y="23105"/>
                    <a:pt x="63614" y="22908"/>
                    <a:pt x="59288" y="22908"/>
                  </a:cubicBezTo>
                  <a:cubicBezTo>
                    <a:pt x="49259" y="22908"/>
                    <a:pt x="41590" y="26251"/>
                    <a:pt x="36281" y="32838"/>
                  </a:cubicBezTo>
                  <a:cubicBezTo>
                    <a:pt x="30971" y="39426"/>
                    <a:pt x="28316" y="48176"/>
                    <a:pt x="28316" y="58991"/>
                  </a:cubicBez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6CA1E1C-83FA-ABBD-1B5A-C518E8725EC5}"/>
                </a:ext>
              </a:extLst>
            </p:cNvPr>
            <p:cNvSpPr/>
            <p:nvPr/>
          </p:nvSpPr>
          <p:spPr>
            <a:xfrm>
              <a:off x="1760756" y="560250"/>
              <a:ext cx="27628" cy="119358"/>
            </a:xfrm>
            <a:custGeom>
              <a:avLst/>
              <a:gdLst>
                <a:gd name="connsiteX0" fmla="*/ 27628 w 27628"/>
                <a:gd name="connsiteY0" fmla="*/ 119261 h 119358"/>
                <a:gd name="connsiteX1" fmla="*/ 0 w 27628"/>
                <a:gd name="connsiteY1" fmla="*/ 119261 h 119358"/>
                <a:gd name="connsiteX2" fmla="*/ 0 w 27628"/>
                <a:gd name="connsiteY2" fmla="*/ 0 h 119358"/>
                <a:gd name="connsiteX3" fmla="*/ 27628 w 27628"/>
                <a:gd name="connsiteY3" fmla="*/ 0 h 119358"/>
                <a:gd name="connsiteX4" fmla="*/ 27628 w 27628"/>
                <a:gd name="connsiteY4" fmla="*/ 119359 h 11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8" h="119358">
                  <a:moveTo>
                    <a:pt x="27628" y="119261"/>
                  </a:moveTo>
                  <a:lnTo>
                    <a:pt x="0" y="119261"/>
                  </a:lnTo>
                  <a:lnTo>
                    <a:pt x="0" y="0"/>
                  </a:lnTo>
                  <a:lnTo>
                    <a:pt x="27628" y="0"/>
                  </a:lnTo>
                  <a:lnTo>
                    <a:pt x="27628" y="119359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86307B18-531C-114F-9BFE-889CE4311823}"/>
                </a:ext>
              </a:extLst>
            </p:cNvPr>
            <p:cNvSpPr/>
            <p:nvPr/>
          </p:nvSpPr>
          <p:spPr>
            <a:xfrm>
              <a:off x="1816898" y="557202"/>
              <a:ext cx="93011" cy="125356"/>
            </a:xfrm>
            <a:custGeom>
              <a:avLst/>
              <a:gdLst>
                <a:gd name="connsiteX0" fmla="*/ 0 w 93011"/>
                <a:gd name="connsiteY0" fmla="*/ 62826 h 125356"/>
                <a:gd name="connsiteX1" fmla="*/ 4129 w 93011"/>
                <a:gd name="connsiteY1" fmla="*/ 38049 h 125356"/>
                <a:gd name="connsiteX2" fmla="*/ 15928 w 93011"/>
                <a:gd name="connsiteY2" fmla="*/ 18091 h 125356"/>
                <a:gd name="connsiteX3" fmla="*/ 34511 w 93011"/>
                <a:gd name="connsiteY3" fmla="*/ 4818 h 125356"/>
                <a:gd name="connsiteX4" fmla="*/ 59189 w 93011"/>
                <a:gd name="connsiteY4" fmla="*/ 0 h 125356"/>
                <a:gd name="connsiteX5" fmla="*/ 91144 w 93011"/>
                <a:gd name="connsiteY5" fmla="*/ 6194 h 125356"/>
                <a:gd name="connsiteX6" fmla="*/ 85244 w 93011"/>
                <a:gd name="connsiteY6" fmla="*/ 28807 h 125356"/>
                <a:gd name="connsiteX7" fmla="*/ 74429 w 93011"/>
                <a:gd name="connsiteY7" fmla="*/ 25366 h 125356"/>
                <a:gd name="connsiteX8" fmla="*/ 61549 w 93011"/>
                <a:gd name="connsiteY8" fmla="*/ 23990 h 125356"/>
                <a:gd name="connsiteX9" fmla="*/ 36870 w 93011"/>
                <a:gd name="connsiteY9" fmla="*/ 34117 h 125356"/>
                <a:gd name="connsiteX10" fmla="*/ 28415 w 93011"/>
                <a:gd name="connsiteY10" fmla="*/ 62727 h 125356"/>
                <a:gd name="connsiteX11" fmla="*/ 36379 w 93011"/>
                <a:gd name="connsiteY11" fmla="*/ 90945 h 125356"/>
                <a:gd name="connsiteX12" fmla="*/ 63319 w 93011"/>
                <a:gd name="connsiteY12" fmla="*/ 101367 h 125356"/>
                <a:gd name="connsiteX13" fmla="*/ 77280 w 93011"/>
                <a:gd name="connsiteY13" fmla="*/ 99990 h 125356"/>
                <a:gd name="connsiteX14" fmla="*/ 89177 w 93011"/>
                <a:gd name="connsiteY14" fmla="*/ 96549 h 125356"/>
                <a:gd name="connsiteX15" fmla="*/ 93012 w 93011"/>
                <a:gd name="connsiteY15" fmla="*/ 119359 h 125356"/>
                <a:gd name="connsiteX16" fmla="*/ 79247 w 93011"/>
                <a:gd name="connsiteY16" fmla="*/ 123488 h 125356"/>
                <a:gd name="connsiteX17" fmla="*/ 60173 w 93011"/>
                <a:gd name="connsiteY17" fmla="*/ 125356 h 125356"/>
                <a:gd name="connsiteX18" fmla="*/ 33626 w 93011"/>
                <a:gd name="connsiteY18" fmla="*/ 120637 h 125356"/>
                <a:gd name="connsiteX19" fmla="*/ 14945 w 93011"/>
                <a:gd name="connsiteY19" fmla="*/ 107659 h 125356"/>
                <a:gd name="connsiteX20" fmla="*/ 3835 w 93011"/>
                <a:gd name="connsiteY20" fmla="*/ 87799 h 125356"/>
                <a:gd name="connsiteX21" fmla="*/ 197 w 93011"/>
                <a:gd name="connsiteY21" fmla="*/ 62826 h 12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011" h="125356">
                  <a:moveTo>
                    <a:pt x="0" y="62826"/>
                  </a:moveTo>
                  <a:cubicBezTo>
                    <a:pt x="0" y="53977"/>
                    <a:pt x="1376" y="45718"/>
                    <a:pt x="4129" y="38049"/>
                  </a:cubicBezTo>
                  <a:cubicBezTo>
                    <a:pt x="6883" y="30380"/>
                    <a:pt x="10815" y="23695"/>
                    <a:pt x="15928" y="18091"/>
                  </a:cubicBezTo>
                  <a:cubicBezTo>
                    <a:pt x="21041" y="12486"/>
                    <a:pt x="27235" y="8062"/>
                    <a:pt x="34511" y="4818"/>
                  </a:cubicBezTo>
                  <a:cubicBezTo>
                    <a:pt x="41786" y="1671"/>
                    <a:pt x="50046" y="0"/>
                    <a:pt x="59189" y="0"/>
                  </a:cubicBezTo>
                  <a:cubicBezTo>
                    <a:pt x="70398" y="0"/>
                    <a:pt x="81115" y="2065"/>
                    <a:pt x="91144" y="6194"/>
                  </a:cubicBezTo>
                  <a:lnTo>
                    <a:pt x="85244" y="28807"/>
                  </a:lnTo>
                  <a:cubicBezTo>
                    <a:pt x="82098" y="27431"/>
                    <a:pt x="78460" y="26251"/>
                    <a:pt x="74429" y="25366"/>
                  </a:cubicBezTo>
                  <a:cubicBezTo>
                    <a:pt x="70398" y="24481"/>
                    <a:pt x="66072" y="23990"/>
                    <a:pt x="61549" y="23990"/>
                  </a:cubicBezTo>
                  <a:cubicBezTo>
                    <a:pt x="50734" y="23990"/>
                    <a:pt x="42573" y="27333"/>
                    <a:pt x="36870" y="34117"/>
                  </a:cubicBezTo>
                  <a:cubicBezTo>
                    <a:pt x="31266" y="40901"/>
                    <a:pt x="28415" y="50438"/>
                    <a:pt x="28415" y="62727"/>
                  </a:cubicBezTo>
                  <a:cubicBezTo>
                    <a:pt x="28415" y="75017"/>
                    <a:pt x="31070" y="83964"/>
                    <a:pt x="36379" y="90945"/>
                  </a:cubicBezTo>
                  <a:cubicBezTo>
                    <a:pt x="41688" y="97827"/>
                    <a:pt x="50635" y="101367"/>
                    <a:pt x="63319" y="101367"/>
                  </a:cubicBezTo>
                  <a:cubicBezTo>
                    <a:pt x="68038" y="101367"/>
                    <a:pt x="72659" y="100875"/>
                    <a:pt x="77280" y="99990"/>
                  </a:cubicBezTo>
                  <a:cubicBezTo>
                    <a:pt x="81803" y="99105"/>
                    <a:pt x="85834" y="97925"/>
                    <a:pt x="89177" y="96549"/>
                  </a:cubicBezTo>
                  <a:lnTo>
                    <a:pt x="93012" y="119359"/>
                  </a:lnTo>
                  <a:cubicBezTo>
                    <a:pt x="89964" y="120834"/>
                    <a:pt x="85343" y="122210"/>
                    <a:pt x="79247" y="123488"/>
                  </a:cubicBezTo>
                  <a:cubicBezTo>
                    <a:pt x="73151" y="124767"/>
                    <a:pt x="66760" y="125356"/>
                    <a:pt x="60173" y="125356"/>
                  </a:cubicBezTo>
                  <a:cubicBezTo>
                    <a:pt x="49947" y="125356"/>
                    <a:pt x="41098" y="123783"/>
                    <a:pt x="33626" y="120637"/>
                  </a:cubicBezTo>
                  <a:cubicBezTo>
                    <a:pt x="26055" y="117491"/>
                    <a:pt x="19861" y="113165"/>
                    <a:pt x="14945" y="107659"/>
                  </a:cubicBezTo>
                  <a:cubicBezTo>
                    <a:pt x="10029" y="102153"/>
                    <a:pt x="6293" y="95468"/>
                    <a:pt x="3835" y="87799"/>
                  </a:cubicBezTo>
                  <a:cubicBezTo>
                    <a:pt x="1376" y="80130"/>
                    <a:pt x="197" y="71773"/>
                    <a:pt x="197" y="62826"/>
                  </a:cubicBez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DF2F32F5-8425-52CA-2D34-FBF4EEDC5252}"/>
                </a:ext>
              </a:extLst>
            </p:cNvPr>
            <p:cNvSpPr/>
            <p:nvPr/>
          </p:nvSpPr>
          <p:spPr>
            <a:xfrm>
              <a:off x="972320" y="757969"/>
              <a:ext cx="28709" cy="155343"/>
            </a:xfrm>
            <a:custGeom>
              <a:avLst/>
              <a:gdLst>
                <a:gd name="connsiteX0" fmla="*/ 0 w 28709"/>
                <a:gd name="connsiteY0" fmla="*/ 0 h 155343"/>
                <a:gd name="connsiteX1" fmla="*/ 28710 w 28709"/>
                <a:gd name="connsiteY1" fmla="*/ 0 h 155343"/>
                <a:gd name="connsiteX2" fmla="*/ 28710 w 28709"/>
                <a:gd name="connsiteY2" fmla="*/ 155344 h 155343"/>
                <a:gd name="connsiteX3" fmla="*/ 0 w 28709"/>
                <a:gd name="connsiteY3" fmla="*/ 155344 h 155343"/>
                <a:gd name="connsiteX4" fmla="*/ 0 w 28709"/>
                <a:gd name="connsiteY4" fmla="*/ 0 h 1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09" h="155343">
                  <a:moveTo>
                    <a:pt x="0" y="0"/>
                  </a:moveTo>
                  <a:lnTo>
                    <a:pt x="28710" y="0"/>
                  </a:lnTo>
                  <a:lnTo>
                    <a:pt x="28710" y="155344"/>
                  </a:lnTo>
                  <a:lnTo>
                    <a:pt x="0" y="155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9C5FC078-806F-770F-F207-DDD70AAEB294}"/>
                </a:ext>
              </a:extLst>
            </p:cNvPr>
            <p:cNvSpPr/>
            <p:nvPr/>
          </p:nvSpPr>
          <p:spPr>
            <a:xfrm>
              <a:off x="1037506" y="791496"/>
              <a:ext cx="99795" cy="121816"/>
            </a:xfrm>
            <a:custGeom>
              <a:avLst/>
              <a:gdLst>
                <a:gd name="connsiteX0" fmla="*/ 98 w 99795"/>
                <a:gd name="connsiteY0" fmla="*/ 6391 h 121816"/>
                <a:gd name="connsiteX1" fmla="*/ 20844 w 99795"/>
                <a:gd name="connsiteY1" fmla="*/ 2065 h 121816"/>
                <a:gd name="connsiteX2" fmla="*/ 49161 w 99795"/>
                <a:gd name="connsiteY2" fmla="*/ 0 h 121816"/>
                <a:gd name="connsiteX3" fmla="*/ 73544 w 99795"/>
                <a:gd name="connsiteY3" fmla="*/ 4031 h 121816"/>
                <a:gd name="connsiteX4" fmla="*/ 89177 w 99795"/>
                <a:gd name="connsiteY4" fmla="*/ 15239 h 121816"/>
                <a:gd name="connsiteX5" fmla="*/ 97436 w 99795"/>
                <a:gd name="connsiteY5" fmla="*/ 32544 h 121816"/>
                <a:gd name="connsiteX6" fmla="*/ 99796 w 99795"/>
                <a:gd name="connsiteY6" fmla="*/ 54764 h 121816"/>
                <a:gd name="connsiteX7" fmla="*/ 99796 w 99795"/>
                <a:gd name="connsiteY7" fmla="*/ 121817 h 121816"/>
                <a:gd name="connsiteX8" fmla="*/ 72168 w 99795"/>
                <a:gd name="connsiteY8" fmla="*/ 121817 h 121816"/>
                <a:gd name="connsiteX9" fmla="*/ 72168 w 99795"/>
                <a:gd name="connsiteY9" fmla="*/ 59090 h 121816"/>
                <a:gd name="connsiteX10" fmla="*/ 70890 w 99795"/>
                <a:gd name="connsiteY10" fmla="*/ 42769 h 121816"/>
                <a:gd name="connsiteX11" fmla="*/ 66760 w 99795"/>
                <a:gd name="connsiteY11" fmla="*/ 31855 h 121816"/>
                <a:gd name="connsiteX12" fmla="*/ 58993 w 99795"/>
                <a:gd name="connsiteY12" fmla="*/ 25661 h 121816"/>
                <a:gd name="connsiteX13" fmla="*/ 46997 w 99795"/>
                <a:gd name="connsiteY13" fmla="*/ 23695 h 121816"/>
                <a:gd name="connsiteX14" fmla="*/ 36084 w 99795"/>
                <a:gd name="connsiteY14" fmla="*/ 24383 h 121816"/>
                <a:gd name="connsiteX15" fmla="*/ 27628 w 99795"/>
                <a:gd name="connsiteY15" fmla="*/ 25563 h 121816"/>
                <a:gd name="connsiteX16" fmla="*/ 27628 w 99795"/>
                <a:gd name="connsiteY16" fmla="*/ 121817 h 121816"/>
                <a:gd name="connsiteX17" fmla="*/ 0 w 99795"/>
                <a:gd name="connsiteY17" fmla="*/ 121817 h 121816"/>
                <a:gd name="connsiteX18" fmla="*/ 0 w 99795"/>
                <a:gd name="connsiteY18" fmla="*/ 6391 h 12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9795" h="121816">
                  <a:moveTo>
                    <a:pt x="98" y="6391"/>
                  </a:moveTo>
                  <a:cubicBezTo>
                    <a:pt x="5408" y="4916"/>
                    <a:pt x="12388" y="3441"/>
                    <a:pt x="20844" y="2065"/>
                  </a:cubicBezTo>
                  <a:cubicBezTo>
                    <a:pt x="29398" y="688"/>
                    <a:pt x="38739" y="0"/>
                    <a:pt x="49161" y="0"/>
                  </a:cubicBezTo>
                  <a:cubicBezTo>
                    <a:pt x="58894" y="0"/>
                    <a:pt x="67055" y="1376"/>
                    <a:pt x="73544" y="4031"/>
                  </a:cubicBezTo>
                  <a:cubicBezTo>
                    <a:pt x="80132" y="6686"/>
                    <a:pt x="85343" y="10422"/>
                    <a:pt x="89177" y="15239"/>
                  </a:cubicBezTo>
                  <a:cubicBezTo>
                    <a:pt x="93012" y="20057"/>
                    <a:pt x="95765" y="25858"/>
                    <a:pt x="97436" y="32544"/>
                  </a:cubicBezTo>
                  <a:cubicBezTo>
                    <a:pt x="99009" y="39328"/>
                    <a:pt x="99796" y="46701"/>
                    <a:pt x="99796" y="54764"/>
                  </a:cubicBezTo>
                  <a:lnTo>
                    <a:pt x="99796" y="121817"/>
                  </a:lnTo>
                  <a:lnTo>
                    <a:pt x="72168" y="121817"/>
                  </a:lnTo>
                  <a:lnTo>
                    <a:pt x="72168" y="59090"/>
                  </a:lnTo>
                  <a:cubicBezTo>
                    <a:pt x="72168" y="52699"/>
                    <a:pt x="71774" y="47291"/>
                    <a:pt x="70890" y="42769"/>
                  </a:cubicBezTo>
                  <a:cubicBezTo>
                    <a:pt x="70103" y="38246"/>
                    <a:pt x="68727" y="34608"/>
                    <a:pt x="66760" y="31855"/>
                  </a:cubicBezTo>
                  <a:cubicBezTo>
                    <a:pt x="64892" y="29004"/>
                    <a:pt x="62237" y="27038"/>
                    <a:pt x="58993" y="25661"/>
                  </a:cubicBezTo>
                  <a:cubicBezTo>
                    <a:pt x="55748" y="24383"/>
                    <a:pt x="51717" y="23695"/>
                    <a:pt x="46997" y="23695"/>
                  </a:cubicBezTo>
                  <a:cubicBezTo>
                    <a:pt x="43458" y="23695"/>
                    <a:pt x="39820" y="23891"/>
                    <a:pt x="36084" y="24383"/>
                  </a:cubicBezTo>
                  <a:cubicBezTo>
                    <a:pt x="32249" y="24875"/>
                    <a:pt x="29496" y="25268"/>
                    <a:pt x="27628" y="25563"/>
                  </a:cubicBezTo>
                  <a:lnTo>
                    <a:pt x="27628" y="121817"/>
                  </a:lnTo>
                  <a:lnTo>
                    <a:pt x="0" y="121817"/>
                  </a:lnTo>
                  <a:lnTo>
                    <a:pt x="0" y="6391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91330FA2-A8F2-87A0-F5BE-BC90DB50D93F}"/>
                </a:ext>
              </a:extLst>
            </p:cNvPr>
            <p:cNvSpPr/>
            <p:nvPr/>
          </p:nvSpPr>
          <p:spPr>
            <a:xfrm>
              <a:off x="1161686" y="791103"/>
              <a:ext cx="87702" cy="125061"/>
            </a:xfrm>
            <a:custGeom>
              <a:avLst/>
              <a:gdLst>
                <a:gd name="connsiteX0" fmla="*/ 39230 w 87702"/>
                <a:gd name="connsiteY0" fmla="*/ 102448 h 125061"/>
                <a:gd name="connsiteX1" fmla="*/ 55158 w 87702"/>
                <a:gd name="connsiteY1" fmla="*/ 99794 h 125061"/>
                <a:gd name="connsiteX2" fmla="*/ 60172 w 87702"/>
                <a:gd name="connsiteY2" fmla="*/ 90748 h 125061"/>
                <a:gd name="connsiteX3" fmla="*/ 54765 w 87702"/>
                <a:gd name="connsiteY3" fmla="*/ 80916 h 125061"/>
                <a:gd name="connsiteX4" fmla="*/ 37067 w 87702"/>
                <a:gd name="connsiteY4" fmla="*/ 72461 h 125061"/>
                <a:gd name="connsiteX5" fmla="*/ 23302 w 87702"/>
                <a:gd name="connsiteY5" fmla="*/ 66660 h 125061"/>
                <a:gd name="connsiteX6" fmla="*/ 12487 w 87702"/>
                <a:gd name="connsiteY6" fmla="*/ 59483 h 125061"/>
                <a:gd name="connsiteX7" fmla="*/ 5309 w 87702"/>
                <a:gd name="connsiteY7" fmla="*/ 49553 h 125061"/>
                <a:gd name="connsiteX8" fmla="*/ 2655 w 87702"/>
                <a:gd name="connsiteY8" fmla="*/ 35296 h 125061"/>
                <a:gd name="connsiteX9" fmla="*/ 14748 w 87702"/>
                <a:gd name="connsiteY9" fmla="*/ 9439 h 125061"/>
                <a:gd name="connsiteX10" fmla="*/ 47587 w 87702"/>
                <a:gd name="connsiteY10" fmla="*/ 0 h 125061"/>
                <a:gd name="connsiteX11" fmla="*/ 67645 w 87702"/>
                <a:gd name="connsiteY11" fmla="*/ 1966 h 125061"/>
                <a:gd name="connsiteX12" fmla="*/ 82000 w 87702"/>
                <a:gd name="connsiteY12" fmla="*/ 5702 h 125061"/>
                <a:gd name="connsiteX13" fmla="*/ 76985 w 87702"/>
                <a:gd name="connsiteY13" fmla="*/ 28021 h 125061"/>
                <a:gd name="connsiteX14" fmla="*/ 65383 w 87702"/>
                <a:gd name="connsiteY14" fmla="*/ 24285 h 125061"/>
                <a:gd name="connsiteX15" fmla="*/ 48964 w 87702"/>
                <a:gd name="connsiteY15" fmla="*/ 22613 h 125061"/>
                <a:gd name="connsiteX16" fmla="*/ 35297 w 87702"/>
                <a:gd name="connsiteY16" fmla="*/ 25465 h 125061"/>
                <a:gd name="connsiteX17" fmla="*/ 30086 w 87702"/>
                <a:gd name="connsiteY17" fmla="*/ 34215 h 125061"/>
                <a:gd name="connsiteX18" fmla="*/ 31069 w 87702"/>
                <a:gd name="connsiteY18" fmla="*/ 39426 h 125061"/>
                <a:gd name="connsiteX19" fmla="*/ 34609 w 87702"/>
                <a:gd name="connsiteY19" fmla="*/ 43654 h 125061"/>
                <a:gd name="connsiteX20" fmla="*/ 41196 w 87702"/>
                <a:gd name="connsiteY20" fmla="*/ 47488 h 125061"/>
                <a:gd name="connsiteX21" fmla="*/ 51225 w 87702"/>
                <a:gd name="connsiteY21" fmla="*/ 51519 h 125061"/>
                <a:gd name="connsiteX22" fmla="*/ 67842 w 87702"/>
                <a:gd name="connsiteY22" fmla="*/ 58696 h 125061"/>
                <a:gd name="connsiteX23" fmla="*/ 79148 w 87702"/>
                <a:gd name="connsiteY23" fmla="*/ 66660 h 125061"/>
                <a:gd name="connsiteX24" fmla="*/ 85638 w 87702"/>
                <a:gd name="connsiteY24" fmla="*/ 76787 h 125061"/>
                <a:gd name="connsiteX25" fmla="*/ 87702 w 87702"/>
                <a:gd name="connsiteY25" fmla="*/ 90453 h 125061"/>
                <a:gd name="connsiteX26" fmla="*/ 75019 w 87702"/>
                <a:gd name="connsiteY26" fmla="*/ 116311 h 125061"/>
                <a:gd name="connsiteX27" fmla="*/ 38837 w 87702"/>
                <a:gd name="connsiteY27" fmla="*/ 125061 h 125061"/>
                <a:gd name="connsiteX28" fmla="*/ 13470 w 87702"/>
                <a:gd name="connsiteY28" fmla="*/ 122407 h 125061"/>
                <a:gd name="connsiteX29" fmla="*/ 0 w 87702"/>
                <a:gd name="connsiteY29" fmla="*/ 118179 h 125061"/>
                <a:gd name="connsiteX30" fmla="*/ 4818 w 87702"/>
                <a:gd name="connsiteY30" fmla="*/ 95173 h 125061"/>
                <a:gd name="connsiteX31" fmla="*/ 19566 w 87702"/>
                <a:gd name="connsiteY31" fmla="*/ 99990 h 125061"/>
                <a:gd name="connsiteX32" fmla="*/ 39033 w 87702"/>
                <a:gd name="connsiteY32" fmla="*/ 102252 h 12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702" h="125061">
                  <a:moveTo>
                    <a:pt x="39230" y="102448"/>
                  </a:moveTo>
                  <a:cubicBezTo>
                    <a:pt x="46506" y="102448"/>
                    <a:pt x="51815" y="101563"/>
                    <a:pt x="55158" y="99794"/>
                  </a:cubicBezTo>
                  <a:cubicBezTo>
                    <a:pt x="58501" y="98024"/>
                    <a:pt x="60172" y="95074"/>
                    <a:pt x="60172" y="90748"/>
                  </a:cubicBezTo>
                  <a:cubicBezTo>
                    <a:pt x="60172" y="86815"/>
                    <a:pt x="58403" y="83571"/>
                    <a:pt x="54765" y="80916"/>
                  </a:cubicBezTo>
                  <a:cubicBezTo>
                    <a:pt x="51225" y="78360"/>
                    <a:pt x="45326" y="75509"/>
                    <a:pt x="37067" y="72461"/>
                  </a:cubicBezTo>
                  <a:cubicBezTo>
                    <a:pt x="32053" y="70593"/>
                    <a:pt x="27432" y="68725"/>
                    <a:pt x="23302" y="66660"/>
                  </a:cubicBezTo>
                  <a:cubicBezTo>
                    <a:pt x="19074" y="64595"/>
                    <a:pt x="15535" y="62236"/>
                    <a:pt x="12487" y="59483"/>
                  </a:cubicBezTo>
                  <a:cubicBezTo>
                    <a:pt x="9439" y="56730"/>
                    <a:pt x="7079" y="53485"/>
                    <a:pt x="5309" y="49553"/>
                  </a:cubicBezTo>
                  <a:cubicBezTo>
                    <a:pt x="3540" y="45718"/>
                    <a:pt x="2655" y="40901"/>
                    <a:pt x="2655" y="35296"/>
                  </a:cubicBezTo>
                  <a:cubicBezTo>
                    <a:pt x="2655" y="24383"/>
                    <a:pt x="6686" y="15731"/>
                    <a:pt x="14748" y="9439"/>
                  </a:cubicBezTo>
                  <a:cubicBezTo>
                    <a:pt x="22810" y="3146"/>
                    <a:pt x="33724" y="0"/>
                    <a:pt x="47587" y="0"/>
                  </a:cubicBezTo>
                  <a:cubicBezTo>
                    <a:pt x="54568" y="0"/>
                    <a:pt x="61254" y="688"/>
                    <a:pt x="67645" y="1966"/>
                  </a:cubicBezTo>
                  <a:cubicBezTo>
                    <a:pt x="74036" y="3245"/>
                    <a:pt x="78853" y="4523"/>
                    <a:pt x="82000" y="5702"/>
                  </a:cubicBezTo>
                  <a:lnTo>
                    <a:pt x="76985" y="28021"/>
                  </a:lnTo>
                  <a:cubicBezTo>
                    <a:pt x="73937" y="26644"/>
                    <a:pt x="70103" y="25366"/>
                    <a:pt x="65383" y="24285"/>
                  </a:cubicBezTo>
                  <a:cubicBezTo>
                    <a:pt x="60664" y="23203"/>
                    <a:pt x="55158" y="22613"/>
                    <a:pt x="48964" y="22613"/>
                  </a:cubicBezTo>
                  <a:cubicBezTo>
                    <a:pt x="43360" y="22613"/>
                    <a:pt x="38738" y="23597"/>
                    <a:pt x="35297" y="25465"/>
                  </a:cubicBezTo>
                  <a:cubicBezTo>
                    <a:pt x="31758" y="27333"/>
                    <a:pt x="30086" y="30282"/>
                    <a:pt x="30086" y="34215"/>
                  </a:cubicBezTo>
                  <a:cubicBezTo>
                    <a:pt x="30086" y="36181"/>
                    <a:pt x="30381" y="37951"/>
                    <a:pt x="31069" y="39426"/>
                  </a:cubicBezTo>
                  <a:cubicBezTo>
                    <a:pt x="31758" y="40901"/>
                    <a:pt x="32938" y="42375"/>
                    <a:pt x="34609" y="43654"/>
                  </a:cubicBezTo>
                  <a:cubicBezTo>
                    <a:pt x="36280" y="44932"/>
                    <a:pt x="38444" y="46210"/>
                    <a:pt x="41196" y="47488"/>
                  </a:cubicBezTo>
                  <a:cubicBezTo>
                    <a:pt x="43949" y="48766"/>
                    <a:pt x="47292" y="50143"/>
                    <a:pt x="51225" y="51519"/>
                  </a:cubicBezTo>
                  <a:cubicBezTo>
                    <a:pt x="57813" y="53977"/>
                    <a:pt x="63319" y="56337"/>
                    <a:pt x="67842" y="58696"/>
                  </a:cubicBezTo>
                  <a:cubicBezTo>
                    <a:pt x="72364" y="61056"/>
                    <a:pt x="76199" y="63711"/>
                    <a:pt x="79148" y="66660"/>
                  </a:cubicBezTo>
                  <a:cubicBezTo>
                    <a:pt x="82098" y="69610"/>
                    <a:pt x="84261" y="73051"/>
                    <a:pt x="85638" y="76787"/>
                  </a:cubicBezTo>
                  <a:cubicBezTo>
                    <a:pt x="87014" y="80621"/>
                    <a:pt x="87702" y="85144"/>
                    <a:pt x="87702" y="90453"/>
                  </a:cubicBezTo>
                  <a:cubicBezTo>
                    <a:pt x="87702" y="101858"/>
                    <a:pt x="83475" y="110510"/>
                    <a:pt x="75019" y="116311"/>
                  </a:cubicBezTo>
                  <a:cubicBezTo>
                    <a:pt x="66563" y="122210"/>
                    <a:pt x="54568" y="125061"/>
                    <a:pt x="38837" y="125061"/>
                  </a:cubicBezTo>
                  <a:cubicBezTo>
                    <a:pt x="28316" y="125061"/>
                    <a:pt x="19861" y="124177"/>
                    <a:pt x="13470" y="122407"/>
                  </a:cubicBezTo>
                  <a:cubicBezTo>
                    <a:pt x="7079" y="120637"/>
                    <a:pt x="2556" y="119261"/>
                    <a:pt x="0" y="118179"/>
                  </a:cubicBezTo>
                  <a:lnTo>
                    <a:pt x="4818" y="95173"/>
                  </a:lnTo>
                  <a:cubicBezTo>
                    <a:pt x="8947" y="96844"/>
                    <a:pt x="13863" y="98417"/>
                    <a:pt x="19566" y="99990"/>
                  </a:cubicBezTo>
                  <a:cubicBezTo>
                    <a:pt x="25269" y="101465"/>
                    <a:pt x="31758" y="102252"/>
                    <a:pt x="39033" y="102252"/>
                  </a:cubicBez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8B4D2EF8-31B5-E523-D567-C46B04B6C99D}"/>
                </a:ext>
              </a:extLst>
            </p:cNvPr>
            <p:cNvSpPr/>
            <p:nvPr/>
          </p:nvSpPr>
          <p:spPr>
            <a:xfrm>
              <a:off x="1275542" y="794052"/>
              <a:ext cx="27628" cy="119358"/>
            </a:xfrm>
            <a:custGeom>
              <a:avLst/>
              <a:gdLst>
                <a:gd name="connsiteX0" fmla="*/ 27628 w 27628"/>
                <a:gd name="connsiteY0" fmla="*/ 119359 h 119358"/>
                <a:gd name="connsiteX1" fmla="*/ 0 w 27628"/>
                <a:gd name="connsiteY1" fmla="*/ 119359 h 119358"/>
                <a:gd name="connsiteX2" fmla="*/ 0 w 27628"/>
                <a:gd name="connsiteY2" fmla="*/ 0 h 119358"/>
                <a:gd name="connsiteX3" fmla="*/ 27628 w 27628"/>
                <a:gd name="connsiteY3" fmla="*/ 0 h 119358"/>
                <a:gd name="connsiteX4" fmla="*/ 27628 w 27628"/>
                <a:gd name="connsiteY4" fmla="*/ 119359 h 11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8" h="119358">
                  <a:moveTo>
                    <a:pt x="27628" y="119359"/>
                  </a:moveTo>
                  <a:lnTo>
                    <a:pt x="0" y="119359"/>
                  </a:lnTo>
                  <a:lnTo>
                    <a:pt x="0" y="0"/>
                  </a:lnTo>
                  <a:lnTo>
                    <a:pt x="27628" y="0"/>
                  </a:lnTo>
                  <a:lnTo>
                    <a:pt x="27628" y="119359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14C569BC-084A-2EEB-6022-6C124D3BF3AD}"/>
                </a:ext>
              </a:extLst>
            </p:cNvPr>
            <p:cNvSpPr/>
            <p:nvPr/>
          </p:nvSpPr>
          <p:spPr>
            <a:xfrm>
              <a:off x="1331781" y="791693"/>
              <a:ext cx="105203" cy="164683"/>
            </a:xfrm>
            <a:custGeom>
              <a:avLst/>
              <a:gdLst>
                <a:gd name="connsiteX0" fmla="*/ 105105 w 105203"/>
                <a:gd name="connsiteY0" fmla="*/ 109625 h 164683"/>
                <a:gd name="connsiteX1" fmla="*/ 90652 w 105203"/>
                <a:gd name="connsiteY1" fmla="*/ 151411 h 164683"/>
                <a:gd name="connsiteX2" fmla="*/ 46309 w 105203"/>
                <a:gd name="connsiteY2" fmla="*/ 164684 h 164683"/>
                <a:gd name="connsiteX3" fmla="*/ 24974 w 105203"/>
                <a:gd name="connsiteY3" fmla="*/ 162816 h 164683"/>
                <a:gd name="connsiteX4" fmla="*/ 6194 w 105203"/>
                <a:gd name="connsiteY4" fmla="*/ 157998 h 164683"/>
                <a:gd name="connsiteX5" fmla="*/ 11209 w 105203"/>
                <a:gd name="connsiteY5" fmla="*/ 134500 h 164683"/>
                <a:gd name="connsiteX6" fmla="*/ 27333 w 105203"/>
                <a:gd name="connsiteY6" fmla="*/ 139318 h 164683"/>
                <a:gd name="connsiteX7" fmla="*/ 46801 w 105203"/>
                <a:gd name="connsiteY7" fmla="*/ 141186 h 164683"/>
                <a:gd name="connsiteX8" fmla="*/ 70496 w 105203"/>
                <a:gd name="connsiteY8" fmla="*/ 134303 h 164683"/>
                <a:gd name="connsiteX9" fmla="*/ 77575 w 105203"/>
                <a:gd name="connsiteY9" fmla="*/ 113951 h 164683"/>
                <a:gd name="connsiteX10" fmla="*/ 77575 w 105203"/>
                <a:gd name="connsiteY10" fmla="*/ 109429 h 164683"/>
                <a:gd name="connsiteX11" fmla="*/ 66760 w 105203"/>
                <a:gd name="connsiteY11" fmla="*/ 113558 h 164683"/>
                <a:gd name="connsiteX12" fmla="*/ 51324 w 105203"/>
                <a:gd name="connsiteY12" fmla="*/ 115623 h 164683"/>
                <a:gd name="connsiteX13" fmla="*/ 30480 w 105203"/>
                <a:gd name="connsiteY13" fmla="*/ 111985 h 164683"/>
                <a:gd name="connsiteX14" fmla="*/ 14257 w 105203"/>
                <a:gd name="connsiteY14" fmla="*/ 101268 h 164683"/>
                <a:gd name="connsiteX15" fmla="*/ 3736 w 105203"/>
                <a:gd name="connsiteY15" fmla="*/ 83571 h 164683"/>
                <a:gd name="connsiteX16" fmla="*/ 0 w 105203"/>
                <a:gd name="connsiteY16" fmla="*/ 59090 h 164683"/>
                <a:gd name="connsiteX17" fmla="*/ 4031 w 105203"/>
                <a:gd name="connsiteY17" fmla="*/ 35100 h 164683"/>
                <a:gd name="connsiteX18" fmla="*/ 15633 w 105203"/>
                <a:gd name="connsiteY18" fmla="*/ 16419 h 164683"/>
                <a:gd name="connsiteX19" fmla="*/ 34216 w 105203"/>
                <a:gd name="connsiteY19" fmla="*/ 4326 h 164683"/>
                <a:gd name="connsiteX20" fmla="*/ 59091 w 105203"/>
                <a:gd name="connsiteY20" fmla="*/ 0 h 164683"/>
                <a:gd name="connsiteX21" fmla="*/ 84654 w 105203"/>
                <a:gd name="connsiteY21" fmla="*/ 2065 h 164683"/>
                <a:gd name="connsiteX22" fmla="*/ 105204 w 105203"/>
                <a:gd name="connsiteY22" fmla="*/ 6391 h 164683"/>
                <a:gd name="connsiteX23" fmla="*/ 105204 w 105203"/>
                <a:gd name="connsiteY23" fmla="*/ 109724 h 164683"/>
                <a:gd name="connsiteX24" fmla="*/ 28218 w 105203"/>
                <a:gd name="connsiteY24" fmla="*/ 58991 h 164683"/>
                <a:gd name="connsiteX25" fmla="*/ 35887 w 105203"/>
                <a:gd name="connsiteY25" fmla="*/ 84652 h 164683"/>
                <a:gd name="connsiteX26" fmla="*/ 55650 w 105203"/>
                <a:gd name="connsiteY26" fmla="*/ 92715 h 164683"/>
                <a:gd name="connsiteX27" fmla="*/ 68038 w 105203"/>
                <a:gd name="connsiteY27" fmla="*/ 90847 h 164683"/>
                <a:gd name="connsiteX28" fmla="*/ 77477 w 105203"/>
                <a:gd name="connsiteY28" fmla="*/ 86520 h 164683"/>
                <a:gd name="connsiteX29" fmla="*/ 77477 w 105203"/>
                <a:gd name="connsiteY29" fmla="*/ 24678 h 164683"/>
                <a:gd name="connsiteX30" fmla="*/ 70201 w 105203"/>
                <a:gd name="connsiteY30" fmla="*/ 23400 h 164683"/>
                <a:gd name="connsiteX31" fmla="*/ 59288 w 105203"/>
                <a:gd name="connsiteY31" fmla="*/ 22810 h 164683"/>
                <a:gd name="connsiteX32" fmla="*/ 36281 w 105203"/>
                <a:gd name="connsiteY32" fmla="*/ 32740 h 164683"/>
                <a:gd name="connsiteX33" fmla="*/ 28317 w 105203"/>
                <a:gd name="connsiteY33" fmla="*/ 58893 h 1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5203" h="164683">
                  <a:moveTo>
                    <a:pt x="105105" y="109625"/>
                  </a:moveTo>
                  <a:cubicBezTo>
                    <a:pt x="105105" y="128601"/>
                    <a:pt x="100288" y="142562"/>
                    <a:pt x="90652" y="151411"/>
                  </a:cubicBezTo>
                  <a:cubicBezTo>
                    <a:pt x="81017" y="160260"/>
                    <a:pt x="66170" y="164684"/>
                    <a:pt x="46309" y="164684"/>
                  </a:cubicBezTo>
                  <a:cubicBezTo>
                    <a:pt x="39033" y="164684"/>
                    <a:pt x="31856" y="164094"/>
                    <a:pt x="24974" y="162816"/>
                  </a:cubicBezTo>
                  <a:cubicBezTo>
                    <a:pt x="18091" y="161636"/>
                    <a:pt x="11799" y="159965"/>
                    <a:pt x="6194" y="157998"/>
                  </a:cubicBezTo>
                  <a:lnTo>
                    <a:pt x="11209" y="134500"/>
                  </a:lnTo>
                  <a:cubicBezTo>
                    <a:pt x="15928" y="136466"/>
                    <a:pt x="21237" y="138040"/>
                    <a:pt x="27333" y="139318"/>
                  </a:cubicBezTo>
                  <a:cubicBezTo>
                    <a:pt x="33331" y="140498"/>
                    <a:pt x="39820" y="141186"/>
                    <a:pt x="46801" y="141186"/>
                  </a:cubicBezTo>
                  <a:cubicBezTo>
                    <a:pt x="57911" y="141186"/>
                    <a:pt x="65777" y="138924"/>
                    <a:pt x="70496" y="134303"/>
                  </a:cubicBezTo>
                  <a:cubicBezTo>
                    <a:pt x="75216" y="129781"/>
                    <a:pt x="77575" y="122997"/>
                    <a:pt x="77575" y="113951"/>
                  </a:cubicBezTo>
                  <a:lnTo>
                    <a:pt x="77575" y="109429"/>
                  </a:lnTo>
                  <a:cubicBezTo>
                    <a:pt x="74822" y="110805"/>
                    <a:pt x="71185" y="112182"/>
                    <a:pt x="66760" y="113558"/>
                  </a:cubicBezTo>
                  <a:cubicBezTo>
                    <a:pt x="62237" y="114935"/>
                    <a:pt x="57125" y="115623"/>
                    <a:pt x="51324" y="115623"/>
                  </a:cubicBezTo>
                  <a:cubicBezTo>
                    <a:pt x="43753" y="115623"/>
                    <a:pt x="36772" y="114443"/>
                    <a:pt x="30480" y="111985"/>
                  </a:cubicBezTo>
                  <a:cubicBezTo>
                    <a:pt x="24187" y="109527"/>
                    <a:pt x="18779" y="105988"/>
                    <a:pt x="14257" y="101268"/>
                  </a:cubicBezTo>
                  <a:cubicBezTo>
                    <a:pt x="9734" y="96549"/>
                    <a:pt x="6293" y="90650"/>
                    <a:pt x="3736" y="83571"/>
                  </a:cubicBezTo>
                  <a:cubicBezTo>
                    <a:pt x="1180" y="76492"/>
                    <a:pt x="0" y="68332"/>
                    <a:pt x="0" y="59090"/>
                  </a:cubicBezTo>
                  <a:cubicBezTo>
                    <a:pt x="0" y="50438"/>
                    <a:pt x="1376" y="42474"/>
                    <a:pt x="4031" y="35100"/>
                  </a:cubicBezTo>
                  <a:cubicBezTo>
                    <a:pt x="6686" y="27824"/>
                    <a:pt x="10619" y="21532"/>
                    <a:pt x="15633" y="16419"/>
                  </a:cubicBezTo>
                  <a:cubicBezTo>
                    <a:pt x="20746" y="11208"/>
                    <a:pt x="26940" y="7177"/>
                    <a:pt x="34216" y="4326"/>
                  </a:cubicBezTo>
                  <a:cubicBezTo>
                    <a:pt x="41492" y="1475"/>
                    <a:pt x="49849" y="0"/>
                    <a:pt x="59091" y="0"/>
                  </a:cubicBezTo>
                  <a:cubicBezTo>
                    <a:pt x="68333" y="0"/>
                    <a:pt x="76592" y="688"/>
                    <a:pt x="84654" y="2065"/>
                  </a:cubicBezTo>
                  <a:cubicBezTo>
                    <a:pt x="92717" y="3441"/>
                    <a:pt x="99599" y="4916"/>
                    <a:pt x="105204" y="6391"/>
                  </a:cubicBezTo>
                  <a:lnTo>
                    <a:pt x="105204" y="109724"/>
                  </a:lnTo>
                  <a:close/>
                  <a:moveTo>
                    <a:pt x="28218" y="58991"/>
                  </a:moveTo>
                  <a:cubicBezTo>
                    <a:pt x="28218" y="70691"/>
                    <a:pt x="30775" y="79245"/>
                    <a:pt x="35887" y="84652"/>
                  </a:cubicBezTo>
                  <a:cubicBezTo>
                    <a:pt x="41000" y="90060"/>
                    <a:pt x="47587" y="92715"/>
                    <a:pt x="55650" y="92715"/>
                  </a:cubicBezTo>
                  <a:cubicBezTo>
                    <a:pt x="60074" y="92715"/>
                    <a:pt x="64204" y="92125"/>
                    <a:pt x="68038" y="90847"/>
                  </a:cubicBezTo>
                  <a:cubicBezTo>
                    <a:pt x="71873" y="89667"/>
                    <a:pt x="75019" y="88192"/>
                    <a:pt x="77477" y="86520"/>
                  </a:cubicBezTo>
                  <a:lnTo>
                    <a:pt x="77477" y="24678"/>
                  </a:lnTo>
                  <a:cubicBezTo>
                    <a:pt x="75511" y="24186"/>
                    <a:pt x="73053" y="23793"/>
                    <a:pt x="70201" y="23400"/>
                  </a:cubicBezTo>
                  <a:cubicBezTo>
                    <a:pt x="67350" y="23007"/>
                    <a:pt x="63614" y="22810"/>
                    <a:pt x="59288" y="22810"/>
                  </a:cubicBezTo>
                  <a:cubicBezTo>
                    <a:pt x="49259" y="22810"/>
                    <a:pt x="41590" y="26153"/>
                    <a:pt x="36281" y="32740"/>
                  </a:cubicBezTo>
                  <a:cubicBezTo>
                    <a:pt x="30971" y="39328"/>
                    <a:pt x="28317" y="48078"/>
                    <a:pt x="28317" y="58893"/>
                  </a:cubicBez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87A2F041-A1B4-8253-E1CA-AACF71CD1D6B}"/>
                </a:ext>
              </a:extLst>
            </p:cNvPr>
            <p:cNvSpPr/>
            <p:nvPr/>
          </p:nvSpPr>
          <p:spPr>
            <a:xfrm>
              <a:off x="1471692" y="758068"/>
              <a:ext cx="99894" cy="155343"/>
            </a:xfrm>
            <a:custGeom>
              <a:avLst/>
              <a:gdLst>
                <a:gd name="connsiteX0" fmla="*/ 295 w 99894"/>
                <a:gd name="connsiteY0" fmla="*/ 155344 h 155343"/>
                <a:gd name="connsiteX1" fmla="*/ 295 w 99894"/>
                <a:gd name="connsiteY1" fmla="*/ 4523 h 155343"/>
                <a:gd name="connsiteX2" fmla="*/ 27923 w 99894"/>
                <a:gd name="connsiteY2" fmla="*/ 0 h 155343"/>
                <a:gd name="connsiteX3" fmla="*/ 27923 w 99894"/>
                <a:gd name="connsiteY3" fmla="*/ 37459 h 155343"/>
                <a:gd name="connsiteX4" fmla="*/ 38542 w 99894"/>
                <a:gd name="connsiteY4" fmla="*/ 34707 h 155343"/>
                <a:gd name="connsiteX5" fmla="*/ 50537 w 99894"/>
                <a:gd name="connsiteY5" fmla="*/ 33527 h 155343"/>
                <a:gd name="connsiteX6" fmla="*/ 74331 w 99894"/>
                <a:gd name="connsiteY6" fmla="*/ 37558 h 155343"/>
                <a:gd name="connsiteX7" fmla="*/ 89472 w 99894"/>
                <a:gd name="connsiteY7" fmla="*/ 48766 h 155343"/>
                <a:gd name="connsiteX8" fmla="*/ 97535 w 99894"/>
                <a:gd name="connsiteY8" fmla="*/ 65972 h 155343"/>
                <a:gd name="connsiteX9" fmla="*/ 99894 w 99894"/>
                <a:gd name="connsiteY9" fmla="*/ 88290 h 155343"/>
                <a:gd name="connsiteX10" fmla="*/ 99894 w 99894"/>
                <a:gd name="connsiteY10" fmla="*/ 155344 h 155343"/>
                <a:gd name="connsiteX11" fmla="*/ 72266 w 99894"/>
                <a:gd name="connsiteY11" fmla="*/ 155344 h 155343"/>
                <a:gd name="connsiteX12" fmla="*/ 72266 w 99894"/>
                <a:gd name="connsiteY12" fmla="*/ 92616 h 155343"/>
                <a:gd name="connsiteX13" fmla="*/ 70988 w 99894"/>
                <a:gd name="connsiteY13" fmla="*/ 76295 h 155343"/>
                <a:gd name="connsiteX14" fmla="*/ 66858 w 99894"/>
                <a:gd name="connsiteY14" fmla="*/ 65382 h 155343"/>
                <a:gd name="connsiteX15" fmla="*/ 59189 w 99894"/>
                <a:gd name="connsiteY15" fmla="*/ 59188 h 155343"/>
                <a:gd name="connsiteX16" fmla="*/ 47293 w 99894"/>
                <a:gd name="connsiteY16" fmla="*/ 57222 h 155343"/>
                <a:gd name="connsiteX17" fmla="*/ 36084 w 99894"/>
                <a:gd name="connsiteY17" fmla="*/ 58401 h 155343"/>
                <a:gd name="connsiteX18" fmla="*/ 27628 w 99894"/>
                <a:gd name="connsiteY18" fmla="*/ 60466 h 155343"/>
                <a:gd name="connsiteX19" fmla="*/ 27628 w 99894"/>
                <a:gd name="connsiteY19" fmla="*/ 155344 h 155343"/>
                <a:gd name="connsiteX20" fmla="*/ 0 w 99894"/>
                <a:gd name="connsiteY20" fmla="*/ 155344 h 1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894" h="155343">
                  <a:moveTo>
                    <a:pt x="295" y="155344"/>
                  </a:moveTo>
                  <a:lnTo>
                    <a:pt x="295" y="4523"/>
                  </a:lnTo>
                  <a:lnTo>
                    <a:pt x="27923" y="0"/>
                  </a:lnTo>
                  <a:lnTo>
                    <a:pt x="27923" y="37459"/>
                  </a:lnTo>
                  <a:cubicBezTo>
                    <a:pt x="30971" y="36378"/>
                    <a:pt x="34511" y="35493"/>
                    <a:pt x="38542" y="34707"/>
                  </a:cubicBezTo>
                  <a:cubicBezTo>
                    <a:pt x="42573" y="33920"/>
                    <a:pt x="46604" y="33527"/>
                    <a:pt x="50537" y="33527"/>
                  </a:cubicBezTo>
                  <a:cubicBezTo>
                    <a:pt x="60074" y="33527"/>
                    <a:pt x="68038" y="34903"/>
                    <a:pt x="74331" y="37558"/>
                  </a:cubicBezTo>
                  <a:cubicBezTo>
                    <a:pt x="80623" y="40212"/>
                    <a:pt x="85736" y="43948"/>
                    <a:pt x="89472" y="48766"/>
                  </a:cubicBezTo>
                  <a:cubicBezTo>
                    <a:pt x="93307" y="53584"/>
                    <a:pt x="95961" y="59286"/>
                    <a:pt x="97535" y="65972"/>
                  </a:cubicBezTo>
                  <a:cubicBezTo>
                    <a:pt x="99108" y="72658"/>
                    <a:pt x="99894" y="80130"/>
                    <a:pt x="99894" y="88290"/>
                  </a:cubicBezTo>
                  <a:lnTo>
                    <a:pt x="99894" y="155344"/>
                  </a:lnTo>
                  <a:lnTo>
                    <a:pt x="72266" y="155344"/>
                  </a:lnTo>
                  <a:lnTo>
                    <a:pt x="72266" y="92616"/>
                  </a:lnTo>
                  <a:cubicBezTo>
                    <a:pt x="72266" y="86226"/>
                    <a:pt x="71873" y="80818"/>
                    <a:pt x="70988" y="76295"/>
                  </a:cubicBezTo>
                  <a:cubicBezTo>
                    <a:pt x="70103" y="71773"/>
                    <a:pt x="68825" y="68135"/>
                    <a:pt x="66858" y="65382"/>
                  </a:cubicBezTo>
                  <a:cubicBezTo>
                    <a:pt x="64990" y="62531"/>
                    <a:pt x="62434" y="60564"/>
                    <a:pt x="59189" y="59188"/>
                  </a:cubicBezTo>
                  <a:cubicBezTo>
                    <a:pt x="56043" y="57910"/>
                    <a:pt x="52012" y="57222"/>
                    <a:pt x="47293" y="57222"/>
                  </a:cubicBezTo>
                  <a:cubicBezTo>
                    <a:pt x="43655" y="57222"/>
                    <a:pt x="39918" y="57615"/>
                    <a:pt x="36084" y="58401"/>
                  </a:cubicBezTo>
                  <a:cubicBezTo>
                    <a:pt x="32249" y="59188"/>
                    <a:pt x="29496" y="59876"/>
                    <a:pt x="27628" y="60466"/>
                  </a:cubicBezTo>
                  <a:lnTo>
                    <a:pt x="27628" y="155344"/>
                  </a:lnTo>
                  <a:lnTo>
                    <a:pt x="0" y="155344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40B1AD86-4E77-DE6B-ABBA-B1ED6783E80C}"/>
                </a:ext>
              </a:extLst>
            </p:cNvPr>
            <p:cNvSpPr/>
            <p:nvPr/>
          </p:nvSpPr>
          <p:spPr>
            <a:xfrm>
              <a:off x="1603344" y="758068"/>
              <a:ext cx="74920" cy="158194"/>
            </a:xfrm>
            <a:custGeom>
              <a:avLst/>
              <a:gdLst>
                <a:gd name="connsiteX0" fmla="*/ 98 w 74920"/>
                <a:gd name="connsiteY0" fmla="*/ 4523 h 158194"/>
                <a:gd name="connsiteX1" fmla="*/ 27727 w 74920"/>
                <a:gd name="connsiteY1" fmla="*/ 0 h 158194"/>
                <a:gd name="connsiteX2" fmla="*/ 27727 w 74920"/>
                <a:gd name="connsiteY2" fmla="*/ 36083 h 158194"/>
                <a:gd name="connsiteX3" fmla="*/ 70201 w 74920"/>
                <a:gd name="connsiteY3" fmla="*/ 36083 h 158194"/>
                <a:gd name="connsiteX4" fmla="*/ 70201 w 74920"/>
                <a:gd name="connsiteY4" fmla="*/ 59090 h 158194"/>
                <a:gd name="connsiteX5" fmla="*/ 27727 w 74920"/>
                <a:gd name="connsiteY5" fmla="*/ 59090 h 158194"/>
                <a:gd name="connsiteX6" fmla="*/ 27727 w 74920"/>
                <a:gd name="connsiteY6" fmla="*/ 107659 h 158194"/>
                <a:gd name="connsiteX7" fmla="*/ 32249 w 74920"/>
                <a:gd name="connsiteY7" fmla="*/ 128208 h 158194"/>
                <a:gd name="connsiteX8" fmla="*/ 47784 w 74920"/>
                <a:gd name="connsiteY8" fmla="*/ 134402 h 158194"/>
                <a:gd name="connsiteX9" fmla="*/ 61156 w 74920"/>
                <a:gd name="connsiteY9" fmla="*/ 132829 h 158194"/>
                <a:gd name="connsiteX10" fmla="*/ 70398 w 74920"/>
                <a:gd name="connsiteY10" fmla="*/ 129879 h 158194"/>
                <a:gd name="connsiteX11" fmla="*/ 74921 w 74920"/>
                <a:gd name="connsiteY11" fmla="*/ 151804 h 158194"/>
                <a:gd name="connsiteX12" fmla="*/ 62336 w 74920"/>
                <a:gd name="connsiteY12" fmla="*/ 156032 h 158194"/>
                <a:gd name="connsiteX13" fmla="*/ 44048 w 74920"/>
                <a:gd name="connsiteY13" fmla="*/ 158195 h 158194"/>
                <a:gd name="connsiteX14" fmla="*/ 22712 w 74920"/>
                <a:gd name="connsiteY14" fmla="*/ 154754 h 158194"/>
                <a:gd name="connsiteX15" fmla="*/ 9144 w 74920"/>
                <a:gd name="connsiteY15" fmla="*/ 144824 h 158194"/>
                <a:gd name="connsiteX16" fmla="*/ 2065 w 74920"/>
                <a:gd name="connsiteY16" fmla="*/ 129093 h 158194"/>
                <a:gd name="connsiteX17" fmla="*/ 0 w 74920"/>
                <a:gd name="connsiteY17" fmla="*/ 107954 h 158194"/>
                <a:gd name="connsiteX18" fmla="*/ 0 w 74920"/>
                <a:gd name="connsiteY18" fmla="*/ 4621 h 15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920" h="158194">
                  <a:moveTo>
                    <a:pt x="98" y="4523"/>
                  </a:moveTo>
                  <a:lnTo>
                    <a:pt x="27727" y="0"/>
                  </a:lnTo>
                  <a:lnTo>
                    <a:pt x="27727" y="36083"/>
                  </a:lnTo>
                  <a:lnTo>
                    <a:pt x="70201" y="36083"/>
                  </a:lnTo>
                  <a:lnTo>
                    <a:pt x="70201" y="59090"/>
                  </a:lnTo>
                  <a:lnTo>
                    <a:pt x="27727" y="59090"/>
                  </a:lnTo>
                  <a:lnTo>
                    <a:pt x="27727" y="107659"/>
                  </a:lnTo>
                  <a:cubicBezTo>
                    <a:pt x="27727" y="117196"/>
                    <a:pt x="29201" y="124078"/>
                    <a:pt x="32249" y="128208"/>
                  </a:cubicBezTo>
                  <a:cubicBezTo>
                    <a:pt x="35297" y="132337"/>
                    <a:pt x="40508" y="134402"/>
                    <a:pt x="47784" y="134402"/>
                  </a:cubicBezTo>
                  <a:cubicBezTo>
                    <a:pt x="52799" y="134402"/>
                    <a:pt x="57223" y="133910"/>
                    <a:pt x="61156" y="132829"/>
                  </a:cubicBezTo>
                  <a:cubicBezTo>
                    <a:pt x="64990" y="131747"/>
                    <a:pt x="68137" y="130764"/>
                    <a:pt x="70398" y="129879"/>
                  </a:cubicBezTo>
                  <a:lnTo>
                    <a:pt x="74921" y="151804"/>
                  </a:lnTo>
                  <a:cubicBezTo>
                    <a:pt x="71774" y="153181"/>
                    <a:pt x="67547" y="154557"/>
                    <a:pt x="62336" y="156032"/>
                  </a:cubicBezTo>
                  <a:cubicBezTo>
                    <a:pt x="57125" y="157507"/>
                    <a:pt x="51029" y="158195"/>
                    <a:pt x="44048" y="158195"/>
                  </a:cubicBezTo>
                  <a:cubicBezTo>
                    <a:pt x="35494" y="158195"/>
                    <a:pt x="28415" y="157015"/>
                    <a:pt x="22712" y="154754"/>
                  </a:cubicBezTo>
                  <a:cubicBezTo>
                    <a:pt x="17010" y="152492"/>
                    <a:pt x="12487" y="149150"/>
                    <a:pt x="9144" y="144824"/>
                  </a:cubicBezTo>
                  <a:cubicBezTo>
                    <a:pt x="5801" y="140497"/>
                    <a:pt x="3441" y="135287"/>
                    <a:pt x="2065" y="129093"/>
                  </a:cubicBezTo>
                  <a:cubicBezTo>
                    <a:pt x="688" y="122898"/>
                    <a:pt x="0" y="115918"/>
                    <a:pt x="0" y="107954"/>
                  </a:cubicBezTo>
                  <a:lnTo>
                    <a:pt x="0" y="4621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9EF3F9C8-ABB5-4081-F35A-C4AAC54394C2}"/>
                </a:ext>
              </a:extLst>
            </p:cNvPr>
            <p:cNvSpPr/>
            <p:nvPr/>
          </p:nvSpPr>
          <p:spPr>
            <a:xfrm>
              <a:off x="1690752" y="791103"/>
              <a:ext cx="87702" cy="125061"/>
            </a:xfrm>
            <a:custGeom>
              <a:avLst/>
              <a:gdLst>
                <a:gd name="connsiteX0" fmla="*/ 39230 w 87702"/>
                <a:gd name="connsiteY0" fmla="*/ 102448 h 125061"/>
                <a:gd name="connsiteX1" fmla="*/ 55158 w 87702"/>
                <a:gd name="connsiteY1" fmla="*/ 99794 h 125061"/>
                <a:gd name="connsiteX2" fmla="*/ 60173 w 87702"/>
                <a:gd name="connsiteY2" fmla="*/ 90748 h 125061"/>
                <a:gd name="connsiteX3" fmla="*/ 54765 w 87702"/>
                <a:gd name="connsiteY3" fmla="*/ 80916 h 125061"/>
                <a:gd name="connsiteX4" fmla="*/ 37067 w 87702"/>
                <a:gd name="connsiteY4" fmla="*/ 72461 h 125061"/>
                <a:gd name="connsiteX5" fmla="*/ 23302 w 87702"/>
                <a:gd name="connsiteY5" fmla="*/ 66660 h 125061"/>
                <a:gd name="connsiteX6" fmla="*/ 12487 w 87702"/>
                <a:gd name="connsiteY6" fmla="*/ 59483 h 125061"/>
                <a:gd name="connsiteX7" fmla="*/ 5309 w 87702"/>
                <a:gd name="connsiteY7" fmla="*/ 49553 h 125061"/>
                <a:gd name="connsiteX8" fmla="*/ 2655 w 87702"/>
                <a:gd name="connsiteY8" fmla="*/ 35296 h 125061"/>
                <a:gd name="connsiteX9" fmla="*/ 14748 w 87702"/>
                <a:gd name="connsiteY9" fmla="*/ 9439 h 125061"/>
                <a:gd name="connsiteX10" fmla="*/ 47588 w 87702"/>
                <a:gd name="connsiteY10" fmla="*/ 0 h 125061"/>
                <a:gd name="connsiteX11" fmla="*/ 67645 w 87702"/>
                <a:gd name="connsiteY11" fmla="*/ 1966 h 125061"/>
                <a:gd name="connsiteX12" fmla="*/ 82000 w 87702"/>
                <a:gd name="connsiteY12" fmla="*/ 5702 h 125061"/>
                <a:gd name="connsiteX13" fmla="*/ 76985 w 87702"/>
                <a:gd name="connsiteY13" fmla="*/ 28021 h 125061"/>
                <a:gd name="connsiteX14" fmla="*/ 65384 w 87702"/>
                <a:gd name="connsiteY14" fmla="*/ 24285 h 125061"/>
                <a:gd name="connsiteX15" fmla="*/ 48964 w 87702"/>
                <a:gd name="connsiteY15" fmla="*/ 22613 h 125061"/>
                <a:gd name="connsiteX16" fmla="*/ 35297 w 87702"/>
                <a:gd name="connsiteY16" fmla="*/ 25465 h 125061"/>
                <a:gd name="connsiteX17" fmla="*/ 30086 w 87702"/>
                <a:gd name="connsiteY17" fmla="*/ 34215 h 125061"/>
                <a:gd name="connsiteX18" fmla="*/ 31070 w 87702"/>
                <a:gd name="connsiteY18" fmla="*/ 39426 h 125061"/>
                <a:gd name="connsiteX19" fmla="*/ 34609 w 87702"/>
                <a:gd name="connsiteY19" fmla="*/ 43654 h 125061"/>
                <a:gd name="connsiteX20" fmla="*/ 41197 w 87702"/>
                <a:gd name="connsiteY20" fmla="*/ 47488 h 125061"/>
                <a:gd name="connsiteX21" fmla="*/ 51225 w 87702"/>
                <a:gd name="connsiteY21" fmla="*/ 51519 h 125061"/>
                <a:gd name="connsiteX22" fmla="*/ 67842 w 87702"/>
                <a:gd name="connsiteY22" fmla="*/ 58696 h 125061"/>
                <a:gd name="connsiteX23" fmla="*/ 79149 w 87702"/>
                <a:gd name="connsiteY23" fmla="*/ 66660 h 125061"/>
                <a:gd name="connsiteX24" fmla="*/ 85638 w 87702"/>
                <a:gd name="connsiteY24" fmla="*/ 76787 h 125061"/>
                <a:gd name="connsiteX25" fmla="*/ 87703 w 87702"/>
                <a:gd name="connsiteY25" fmla="*/ 90453 h 125061"/>
                <a:gd name="connsiteX26" fmla="*/ 75019 w 87702"/>
                <a:gd name="connsiteY26" fmla="*/ 116311 h 125061"/>
                <a:gd name="connsiteX27" fmla="*/ 38837 w 87702"/>
                <a:gd name="connsiteY27" fmla="*/ 125061 h 125061"/>
                <a:gd name="connsiteX28" fmla="*/ 13470 w 87702"/>
                <a:gd name="connsiteY28" fmla="*/ 122407 h 125061"/>
                <a:gd name="connsiteX29" fmla="*/ 0 w 87702"/>
                <a:gd name="connsiteY29" fmla="*/ 118179 h 125061"/>
                <a:gd name="connsiteX30" fmla="*/ 4818 w 87702"/>
                <a:gd name="connsiteY30" fmla="*/ 95173 h 125061"/>
                <a:gd name="connsiteX31" fmla="*/ 19566 w 87702"/>
                <a:gd name="connsiteY31" fmla="*/ 99990 h 125061"/>
                <a:gd name="connsiteX32" fmla="*/ 39033 w 87702"/>
                <a:gd name="connsiteY32" fmla="*/ 102252 h 12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702" h="125061">
                  <a:moveTo>
                    <a:pt x="39230" y="102448"/>
                  </a:moveTo>
                  <a:cubicBezTo>
                    <a:pt x="46506" y="102448"/>
                    <a:pt x="51815" y="101563"/>
                    <a:pt x="55158" y="99794"/>
                  </a:cubicBezTo>
                  <a:cubicBezTo>
                    <a:pt x="58501" y="98024"/>
                    <a:pt x="60173" y="95074"/>
                    <a:pt x="60173" y="90748"/>
                  </a:cubicBezTo>
                  <a:cubicBezTo>
                    <a:pt x="60173" y="86815"/>
                    <a:pt x="58403" y="83571"/>
                    <a:pt x="54765" y="80916"/>
                  </a:cubicBezTo>
                  <a:cubicBezTo>
                    <a:pt x="51225" y="78360"/>
                    <a:pt x="45326" y="75509"/>
                    <a:pt x="37067" y="72461"/>
                  </a:cubicBezTo>
                  <a:cubicBezTo>
                    <a:pt x="32053" y="70593"/>
                    <a:pt x="27432" y="68725"/>
                    <a:pt x="23302" y="66660"/>
                  </a:cubicBezTo>
                  <a:cubicBezTo>
                    <a:pt x="19074" y="64595"/>
                    <a:pt x="15535" y="62236"/>
                    <a:pt x="12487" y="59483"/>
                  </a:cubicBezTo>
                  <a:cubicBezTo>
                    <a:pt x="9439" y="56730"/>
                    <a:pt x="7079" y="53485"/>
                    <a:pt x="5309" y="49553"/>
                  </a:cubicBezTo>
                  <a:cubicBezTo>
                    <a:pt x="3540" y="45620"/>
                    <a:pt x="2655" y="40901"/>
                    <a:pt x="2655" y="35296"/>
                  </a:cubicBezTo>
                  <a:cubicBezTo>
                    <a:pt x="2655" y="24383"/>
                    <a:pt x="6686" y="15731"/>
                    <a:pt x="14748" y="9439"/>
                  </a:cubicBezTo>
                  <a:cubicBezTo>
                    <a:pt x="22811" y="3146"/>
                    <a:pt x="33724" y="0"/>
                    <a:pt x="47588" y="0"/>
                  </a:cubicBezTo>
                  <a:cubicBezTo>
                    <a:pt x="54568" y="0"/>
                    <a:pt x="61254" y="688"/>
                    <a:pt x="67645" y="1966"/>
                  </a:cubicBezTo>
                  <a:cubicBezTo>
                    <a:pt x="74036" y="3245"/>
                    <a:pt x="78854" y="4523"/>
                    <a:pt x="82000" y="5702"/>
                  </a:cubicBezTo>
                  <a:lnTo>
                    <a:pt x="76985" y="28021"/>
                  </a:lnTo>
                  <a:cubicBezTo>
                    <a:pt x="73938" y="26644"/>
                    <a:pt x="70103" y="25366"/>
                    <a:pt x="65384" y="24285"/>
                  </a:cubicBezTo>
                  <a:cubicBezTo>
                    <a:pt x="60664" y="23105"/>
                    <a:pt x="55158" y="22613"/>
                    <a:pt x="48964" y="22613"/>
                  </a:cubicBezTo>
                  <a:cubicBezTo>
                    <a:pt x="43360" y="22613"/>
                    <a:pt x="38739" y="23597"/>
                    <a:pt x="35297" y="25465"/>
                  </a:cubicBezTo>
                  <a:cubicBezTo>
                    <a:pt x="31758" y="27333"/>
                    <a:pt x="30086" y="30282"/>
                    <a:pt x="30086" y="34215"/>
                  </a:cubicBezTo>
                  <a:cubicBezTo>
                    <a:pt x="30086" y="36181"/>
                    <a:pt x="30480" y="37951"/>
                    <a:pt x="31070" y="39426"/>
                  </a:cubicBezTo>
                  <a:cubicBezTo>
                    <a:pt x="31758" y="40901"/>
                    <a:pt x="32938" y="42375"/>
                    <a:pt x="34609" y="43654"/>
                  </a:cubicBezTo>
                  <a:cubicBezTo>
                    <a:pt x="36281" y="44932"/>
                    <a:pt x="38444" y="46210"/>
                    <a:pt x="41197" y="47488"/>
                  </a:cubicBezTo>
                  <a:cubicBezTo>
                    <a:pt x="43950" y="48766"/>
                    <a:pt x="47293" y="50143"/>
                    <a:pt x="51225" y="51519"/>
                  </a:cubicBezTo>
                  <a:cubicBezTo>
                    <a:pt x="57715" y="53977"/>
                    <a:pt x="63319" y="56337"/>
                    <a:pt x="67842" y="58696"/>
                  </a:cubicBezTo>
                  <a:cubicBezTo>
                    <a:pt x="72364" y="61056"/>
                    <a:pt x="76199" y="63711"/>
                    <a:pt x="79149" y="66660"/>
                  </a:cubicBezTo>
                  <a:cubicBezTo>
                    <a:pt x="82098" y="69610"/>
                    <a:pt x="84261" y="73051"/>
                    <a:pt x="85638" y="76787"/>
                  </a:cubicBezTo>
                  <a:cubicBezTo>
                    <a:pt x="87014" y="80621"/>
                    <a:pt x="87703" y="85144"/>
                    <a:pt x="87703" y="90453"/>
                  </a:cubicBezTo>
                  <a:cubicBezTo>
                    <a:pt x="87703" y="101858"/>
                    <a:pt x="83475" y="110510"/>
                    <a:pt x="75019" y="116311"/>
                  </a:cubicBezTo>
                  <a:cubicBezTo>
                    <a:pt x="66563" y="122210"/>
                    <a:pt x="54568" y="125061"/>
                    <a:pt x="38837" y="125061"/>
                  </a:cubicBezTo>
                  <a:cubicBezTo>
                    <a:pt x="28317" y="125061"/>
                    <a:pt x="19861" y="124177"/>
                    <a:pt x="13470" y="122407"/>
                  </a:cubicBezTo>
                  <a:cubicBezTo>
                    <a:pt x="7079" y="120637"/>
                    <a:pt x="2556" y="119261"/>
                    <a:pt x="0" y="118179"/>
                  </a:cubicBezTo>
                  <a:lnTo>
                    <a:pt x="4818" y="95173"/>
                  </a:lnTo>
                  <a:cubicBezTo>
                    <a:pt x="8947" y="96844"/>
                    <a:pt x="13863" y="98417"/>
                    <a:pt x="19566" y="99990"/>
                  </a:cubicBezTo>
                  <a:cubicBezTo>
                    <a:pt x="25269" y="101465"/>
                    <a:pt x="31758" y="102252"/>
                    <a:pt x="39033" y="102252"/>
                  </a:cubicBez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6" name="Gráfico 10">
            <a:extLst>
              <a:ext uri="{FF2B5EF4-FFF2-40B4-BE49-F238E27FC236}">
                <a16:creationId xmlns:a16="http://schemas.microsoft.com/office/drawing/2014/main" id="{3B46C14A-DC88-FF9A-EB07-A32E7F38A683}"/>
              </a:ext>
            </a:extLst>
          </p:cNvPr>
          <p:cNvGrpSpPr/>
          <p:nvPr/>
        </p:nvGrpSpPr>
        <p:grpSpPr>
          <a:xfrm>
            <a:off x="972320" y="1068460"/>
            <a:ext cx="514317" cy="82292"/>
            <a:chOff x="972320" y="1068460"/>
            <a:chExt cx="514317" cy="82292"/>
          </a:xfrm>
          <a:solidFill>
            <a:srgbClr val="FFFFFF"/>
          </a:solidFill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6EB2F83A-0F73-EC54-A3EA-65D3D4B388C9}"/>
                </a:ext>
              </a:extLst>
            </p:cNvPr>
            <p:cNvSpPr/>
            <p:nvPr/>
          </p:nvSpPr>
          <p:spPr>
            <a:xfrm>
              <a:off x="972320" y="1068460"/>
              <a:ext cx="17009" cy="82292"/>
            </a:xfrm>
            <a:custGeom>
              <a:avLst/>
              <a:gdLst>
                <a:gd name="connsiteX0" fmla="*/ 17010 w 17009"/>
                <a:gd name="connsiteY0" fmla="*/ 82293 h 82292"/>
                <a:gd name="connsiteX1" fmla="*/ 0 w 17009"/>
                <a:gd name="connsiteY1" fmla="*/ 82293 h 82292"/>
                <a:gd name="connsiteX2" fmla="*/ 0 w 17009"/>
                <a:gd name="connsiteY2" fmla="*/ 0 h 82292"/>
                <a:gd name="connsiteX3" fmla="*/ 17010 w 17009"/>
                <a:gd name="connsiteY3" fmla="*/ 0 h 82292"/>
                <a:gd name="connsiteX4" fmla="*/ 17010 w 17009"/>
                <a:gd name="connsiteY4" fmla="*/ 82293 h 8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09" h="82292">
                  <a:moveTo>
                    <a:pt x="17010" y="82293"/>
                  </a:moveTo>
                  <a:lnTo>
                    <a:pt x="0" y="82293"/>
                  </a:lnTo>
                  <a:lnTo>
                    <a:pt x="0" y="0"/>
                  </a:lnTo>
                  <a:lnTo>
                    <a:pt x="17010" y="0"/>
                  </a:lnTo>
                  <a:lnTo>
                    <a:pt x="17010" y="82293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78EAE8DD-2604-0D94-DA73-788995AE7B0B}"/>
                </a:ext>
              </a:extLst>
            </p:cNvPr>
            <p:cNvSpPr/>
            <p:nvPr/>
          </p:nvSpPr>
          <p:spPr>
            <a:xfrm>
              <a:off x="1033770" y="1068460"/>
              <a:ext cx="61254" cy="82292"/>
            </a:xfrm>
            <a:custGeom>
              <a:avLst/>
              <a:gdLst>
                <a:gd name="connsiteX0" fmla="*/ 98 w 61254"/>
                <a:gd name="connsiteY0" fmla="*/ 82293 h 82292"/>
                <a:gd name="connsiteX1" fmla="*/ 98 w 61254"/>
                <a:gd name="connsiteY1" fmla="*/ 0 h 82292"/>
                <a:gd name="connsiteX2" fmla="*/ 28906 w 61254"/>
                <a:gd name="connsiteY2" fmla="*/ 0 h 82292"/>
                <a:gd name="connsiteX3" fmla="*/ 51619 w 61254"/>
                <a:gd name="connsiteY3" fmla="*/ 5703 h 82292"/>
                <a:gd name="connsiteX4" fmla="*/ 59386 w 61254"/>
                <a:gd name="connsiteY4" fmla="*/ 22515 h 82292"/>
                <a:gd name="connsiteX5" fmla="*/ 56240 w 61254"/>
                <a:gd name="connsiteY5" fmla="*/ 33133 h 82292"/>
                <a:gd name="connsiteX6" fmla="*/ 47587 w 61254"/>
                <a:gd name="connsiteY6" fmla="*/ 39917 h 82292"/>
                <a:gd name="connsiteX7" fmla="*/ 57616 w 61254"/>
                <a:gd name="connsiteY7" fmla="*/ 46308 h 82292"/>
                <a:gd name="connsiteX8" fmla="*/ 61254 w 61254"/>
                <a:gd name="connsiteY8" fmla="*/ 58106 h 82292"/>
                <a:gd name="connsiteX9" fmla="*/ 53683 w 61254"/>
                <a:gd name="connsiteY9" fmla="*/ 76099 h 82292"/>
                <a:gd name="connsiteX10" fmla="*/ 32053 w 61254"/>
                <a:gd name="connsiteY10" fmla="*/ 82293 h 82292"/>
                <a:gd name="connsiteX11" fmla="*/ 0 w 61254"/>
                <a:gd name="connsiteY11" fmla="*/ 82293 h 82292"/>
                <a:gd name="connsiteX12" fmla="*/ 17108 w 61254"/>
                <a:gd name="connsiteY12" fmla="*/ 34412 h 82292"/>
                <a:gd name="connsiteX13" fmla="*/ 29693 w 61254"/>
                <a:gd name="connsiteY13" fmla="*/ 34412 h 82292"/>
                <a:gd name="connsiteX14" fmla="*/ 42573 w 61254"/>
                <a:gd name="connsiteY14" fmla="*/ 24186 h 82292"/>
                <a:gd name="connsiteX15" fmla="*/ 39328 w 61254"/>
                <a:gd name="connsiteY15" fmla="*/ 16124 h 82292"/>
                <a:gd name="connsiteX16" fmla="*/ 29103 w 61254"/>
                <a:gd name="connsiteY16" fmla="*/ 13666 h 82292"/>
                <a:gd name="connsiteX17" fmla="*/ 17206 w 61254"/>
                <a:gd name="connsiteY17" fmla="*/ 13666 h 82292"/>
                <a:gd name="connsiteX18" fmla="*/ 17206 w 61254"/>
                <a:gd name="connsiteY18" fmla="*/ 34412 h 82292"/>
                <a:gd name="connsiteX19" fmla="*/ 17108 w 61254"/>
                <a:gd name="connsiteY19" fmla="*/ 46406 h 82292"/>
                <a:gd name="connsiteX20" fmla="*/ 17108 w 61254"/>
                <a:gd name="connsiteY20" fmla="*/ 68627 h 82292"/>
                <a:gd name="connsiteX21" fmla="*/ 31659 w 61254"/>
                <a:gd name="connsiteY21" fmla="*/ 68627 h 82292"/>
                <a:gd name="connsiteX22" fmla="*/ 41000 w 61254"/>
                <a:gd name="connsiteY22" fmla="*/ 65775 h 82292"/>
                <a:gd name="connsiteX23" fmla="*/ 44343 w 61254"/>
                <a:gd name="connsiteY23" fmla="*/ 57910 h 82292"/>
                <a:gd name="connsiteX24" fmla="*/ 32643 w 61254"/>
                <a:gd name="connsiteY24" fmla="*/ 46406 h 82292"/>
                <a:gd name="connsiteX25" fmla="*/ 17108 w 61254"/>
                <a:gd name="connsiteY25" fmla="*/ 46406 h 8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254" h="82292">
                  <a:moveTo>
                    <a:pt x="98" y="82293"/>
                  </a:moveTo>
                  <a:lnTo>
                    <a:pt x="98" y="0"/>
                  </a:lnTo>
                  <a:lnTo>
                    <a:pt x="28906" y="0"/>
                  </a:lnTo>
                  <a:cubicBezTo>
                    <a:pt x="38935" y="0"/>
                    <a:pt x="46506" y="1868"/>
                    <a:pt x="51619" y="5703"/>
                  </a:cubicBezTo>
                  <a:cubicBezTo>
                    <a:pt x="56830" y="9537"/>
                    <a:pt x="59386" y="15141"/>
                    <a:pt x="59386" y="22515"/>
                  </a:cubicBezTo>
                  <a:cubicBezTo>
                    <a:pt x="59386" y="26546"/>
                    <a:pt x="58304" y="30086"/>
                    <a:pt x="56240" y="33133"/>
                  </a:cubicBezTo>
                  <a:cubicBezTo>
                    <a:pt x="54175" y="36181"/>
                    <a:pt x="51324" y="38443"/>
                    <a:pt x="47587" y="39917"/>
                  </a:cubicBezTo>
                  <a:cubicBezTo>
                    <a:pt x="51815" y="40999"/>
                    <a:pt x="55158" y="43064"/>
                    <a:pt x="57616" y="46308"/>
                  </a:cubicBezTo>
                  <a:cubicBezTo>
                    <a:pt x="60074" y="49553"/>
                    <a:pt x="61254" y="53387"/>
                    <a:pt x="61254" y="58106"/>
                  </a:cubicBezTo>
                  <a:cubicBezTo>
                    <a:pt x="61254" y="66070"/>
                    <a:pt x="58698" y="71969"/>
                    <a:pt x="53683" y="76099"/>
                  </a:cubicBezTo>
                  <a:cubicBezTo>
                    <a:pt x="48669" y="80130"/>
                    <a:pt x="41393" y="82195"/>
                    <a:pt x="32053" y="82293"/>
                  </a:cubicBezTo>
                  <a:lnTo>
                    <a:pt x="0" y="82293"/>
                  </a:lnTo>
                  <a:close/>
                  <a:moveTo>
                    <a:pt x="17108" y="34412"/>
                  </a:moveTo>
                  <a:lnTo>
                    <a:pt x="29693" y="34412"/>
                  </a:lnTo>
                  <a:cubicBezTo>
                    <a:pt x="38247" y="34215"/>
                    <a:pt x="42573" y="30872"/>
                    <a:pt x="42573" y="24186"/>
                  </a:cubicBezTo>
                  <a:cubicBezTo>
                    <a:pt x="42573" y="20450"/>
                    <a:pt x="41492" y="17796"/>
                    <a:pt x="39328" y="16124"/>
                  </a:cubicBezTo>
                  <a:cubicBezTo>
                    <a:pt x="37165" y="14453"/>
                    <a:pt x="33724" y="13666"/>
                    <a:pt x="29103" y="13666"/>
                  </a:cubicBezTo>
                  <a:lnTo>
                    <a:pt x="17206" y="13666"/>
                  </a:lnTo>
                  <a:lnTo>
                    <a:pt x="17206" y="34412"/>
                  </a:lnTo>
                  <a:close/>
                  <a:moveTo>
                    <a:pt x="17108" y="46406"/>
                  </a:moveTo>
                  <a:lnTo>
                    <a:pt x="17108" y="68627"/>
                  </a:lnTo>
                  <a:lnTo>
                    <a:pt x="31659" y="68627"/>
                  </a:lnTo>
                  <a:cubicBezTo>
                    <a:pt x="35691" y="68627"/>
                    <a:pt x="38739" y="67643"/>
                    <a:pt x="41000" y="65775"/>
                  </a:cubicBezTo>
                  <a:cubicBezTo>
                    <a:pt x="43261" y="63907"/>
                    <a:pt x="44343" y="61253"/>
                    <a:pt x="44343" y="57910"/>
                  </a:cubicBezTo>
                  <a:cubicBezTo>
                    <a:pt x="44343" y="50339"/>
                    <a:pt x="40410" y="46505"/>
                    <a:pt x="32643" y="46406"/>
                  </a:cubicBezTo>
                  <a:lnTo>
                    <a:pt x="17108" y="46406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9D22C095-8D03-FF73-9966-B3CEEB02EACC}"/>
                </a:ext>
              </a:extLst>
            </p:cNvPr>
            <p:cNvSpPr/>
            <p:nvPr/>
          </p:nvSpPr>
          <p:spPr>
            <a:xfrm>
              <a:off x="1139662" y="1068460"/>
              <a:ext cx="55158" cy="82292"/>
            </a:xfrm>
            <a:custGeom>
              <a:avLst/>
              <a:gdLst>
                <a:gd name="connsiteX0" fmla="*/ 49456 w 55158"/>
                <a:gd name="connsiteY0" fmla="*/ 46603 h 82292"/>
                <a:gd name="connsiteX1" fmla="*/ 16911 w 55158"/>
                <a:gd name="connsiteY1" fmla="*/ 46603 h 82292"/>
                <a:gd name="connsiteX2" fmla="*/ 16911 w 55158"/>
                <a:gd name="connsiteY2" fmla="*/ 68627 h 82292"/>
                <a:gd name="connsiteX3" fmla="*/ 55158 w 55158"/>
                <a:gd name="connsiteY3" fmla="*/ 68627 h 82292"/>
                <a:gd name="connsiteX4" fmla="*/ 55158 w 55158"/>
                <a:gd name="connsiteY4" fmla="*/ 82293 h 82292"/>
                <a:gd name="connsiteX5" fmla="*/ 0 w 55158"/>
                <a:gd name="connsiteY5" fmla="*/ 82293 h 82292"/>
                <a:gd name="connsiteX6" fmla="*/ 0 w 55158"/>
                <a:gd name="connsiteY6" fmla="*/ 0 h 82292"/>
                <a:gd name="connsiteX7" fmla="*/ 55060 w 55158"/>
                <a:gd name="connsiteY7" fmla="*/ 0 h 82292"/>
                <a:gd name="connsiteX8" fmla="*/ 55060 w 55158"/>
                <a:gd name="connsiteY8" fmla="*/ 13765 h 82292"/>
                <a:gd name="connsiteX9" fmla="*/ 16911 w 55158"/>
                <a:gd name="connsiteY9" fmla="*/ 13765 h 82292"/>
                <a:gd name="connsiteX10" fmla="*/ 16911 w 55158"/>
                <a:gd name="connsiteY10" fmla="*/ 33428 h 82292"/>
                <a:gd name="connsiteX11" fmla="*/ 49456 w 55158"/>
                <a:gd name="connsiteY11" fmla="*/ 33428 h 82292"/>
                <a:gd name="connsiteX12" fmla="*/ 49456 w 55158"/>
                <a:gd name="connsiteY12" fmla="*/ 46701 h 8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58" h="82292">
                  <a:moveTo>
                    <a:pt x="49456" y="46603"/>
                  </a:moveTo>
                  <a:lnTo>
                    <a:pt x="16911" y="46603"/>
                  </a:lnTo>
                  <a:lnTo>
                    <a:pt x="16911" y="68627"/>
                  </a:lnTo>
                  <a:lnTo>
                    <a:pt x="55158" y="68627"/>
                  </a:lnTo>
                  <a:lnTo>
                    <a:pt x="55158" y="82293"/>
                  </a:lnTo>
                  <a:lnTo>
                    <a:pt x="0" y="82293"/>
                  </a:lnTo>
                  <a:lnTo>
                    <a:pt x="0" y="0"/>
                  </a:lnTo>
                  <a:lnTo>
                    <a:pt x="55060" y="0"/>
                  </a:lnTo>
                  <a:lnTo>
                    <a:pt x="55060" y="13765"/>
                  </a:lnTo>
                  <a:lnTo>
                    <a:pt x="16911" y="13765"/>
                  </a:lnTo>
                  <a:lnTo>
                    <a:pt x="16911" y="33428"/>
                  </a:lnTo>
                  <a:lnTo>
                    <a:pt x="49456" y="33428"/>
                  </a:lnTo>
                  <a:lnTo>
                    <a:pt x="49456" y="46701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D01F6438-9C8C-DF82-B80C-99A6D88DF2F9}"/>
                </a:ext>
              </a:extLst>
            </p:cNvPr>
            <p:cNvSpPr/>
            <p:nvPr/>
          </p:nvSpPr>
          <p:spPr>
            <a:xfrm>
              <a:off x="1239261" y="1068460"/>
              <a:ext cx="64203" cy="82292"/>
            </a:xfrm>
            <a:custGeom>
              <a:avLst/>
              <a:gdLst>
                <a:gd name="connsiteX0" fmla="*/ 30480 w 64203"/>
                <a:gd name="connsiteY0" fmla="*/ 52109 h 82292"/>
                <a:gd name="connsiteX1" fmla="*/ 17010 w 64203"/>
                <a:gd name="connsiteY1" fmla="*/ 52109 h 82292"/>
                <a:gd name="connsiteX2" fmla="*/ 17010 w 64203"/>
                <a:gd name="connsiteY2" fmla="*/ 82293 h 82292"/>
                <a:gd name="connsiteX3" fmla="*/ 0 w 64203"/>
                <a:gd name="connsiteY3" fmla="*/ 82293 h 82292"/>
                <a:gd name="connsiteX4" fmla="*/ 0 w 64203"/>
                <a:gd name="connsiteY4" fmla="*/ 0 h 82292"/>
                <a:gd name="connsiteX5" fmla="*/ 30578 w 64203"/>
                <a:gd name="connsiteY5" fmla="*/ 0 h 82292"/>
                <a:gd name="connsiteX6" fmla="*/ 53093 w 64203"/>
                <a:gd name="connsiteY6" fmla="*/ 6489 h 82292"/>
                <a:gd name="connsiteX7" fmla="*/ 61057 w 64203"/>
                <a:gd name="connsiteY7" fmla="*/ 24875 h 82292"/>
                <a:gd name="connsiteX8" fmla="*/ 57419 w 64203"/>
                <a:gd name="connsiteY8" fmla="*/ 38934 h 82292"/>
                <a:gd name="connsiteX9" fmla="*/ 46408 w 64203"/>
                <a:gd name="connsiteY9" fmla="*/ 47881 h 82292"/>
                <a:gd name="connsiteX10" fmla="*/ 64204 w 64203"/>
                <a:gd name="connsiteY10" fmla="*/ 81506 h 82292"/>
                <a:gd name="connsiteX11" fmla="*/ 64204 w 64203"/>
                <a:gd name="connsiteY11" fmla="*/ 82293 h 82292"/>
                <a:gd name="connsiteX12" fmla="*/ 46014 w 64203"/>
                <a:gd name="connsiteY12" fmla="*/ 82293 h 82292"/>
                <a:gd name="connsiteX13" fmla="*/ 30578 w 64203"/>
                <a:gd name="connsiteY13" fmla="*/ 52109 h 82292"/>
                <a:gd name="connsiteX14" fmla="*/ 17010 w 64203"/>
                <a:gd name="connsiteY14" fmla="*/ 38344 h 82292"/>
                <a:gd name="connsiteX15" fmla="*/ 30676 w 64203"/>
                <a:gd name="connsiteY15" fmla="*/ 38344 h 82292"/>
                <a:gd name="connsiteX16" fmla="*/ 40607 w 64203"/>
                <a:gd name="connsiteY16" fmla="*/ 35100 h 82292"/>
                <a:gd name="connsiteX17" fmla="*/ 44146 w 64203"/>
                <a:gd name="connsiteY17" fmla="*/ 26153 h 82292"/>
                <a:gd name="connsiteX18" fmla="*/ 40803 w 64203"/>
                <a:gd name="connsiteY18" fmla="*/ 17009 h 82292"/>
                <a:gd name="connsiteX19" fmla="*/ 30676 w 64203"/>
                <a:gd name="connsiteY19" fmla="*/ 13666 h 82292"/>
                <a:gd name="connsiteX20" fmla="*/ 17010 w 64203"/>
                <a:gd name="connsiteY20" fmla="*/ 13666 h 82292"/>
                <a:gd name="connsiteX21" fmla="*/ 17010 w 64203"/>
                <a:gd name="connsiteY21" fmla="*/ 38344 h 8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203" h="82292">
                  <a:moveTo>
                    <a:pt x="30480" y="52109"/>
                  </a:moveTo>
                  <a:lnTo>
                    <a:pt x="17010" y="52109"/>
                  </a:lnTo>
                  <a:lnTo>
                    <a:pt x="17010" y="82293"/>
                  </a:lnTo>
                  <a:lnTo>
                    <a:pt x="0" y="82293"/>
                  </a:lnTo>
                  <a:lnTo>
                    <a:pt x="0" y="0"/>
                  </a:lnTo>
                  <a:lnTo>
                    <a:pt x="30578" y="0"/>
                  </a:lnTo>
                  <a:cubicBezTo>
                    <a:pt x="40312" y="0"/>
                    <a:pt x="47784" y="2163"/>
                    <a:pt x="53093" y="6489"/>
                  </a:cubicBezTo>
                  <a:cubicBezTo>
                    <a:pt x="58403" y="10815"/>
                    <a:pt x="61057" y="16911"/>
                    <a:pt x="61057" y="24875"/>
                  </a:cubicBezTo>
                  <a:cubicBezTo>
                    <a:pt x="61057" y="30479"/>
                    <a:pt x="59878" y="35198"/>
                    <a:pt x="57419" y="38934"/>
                  </a:cubicBezTo>
                  <a:cubicBezTo>
                    <a:pt x="54961" y="42670"/>
                    <a:pt x="51324" y="45718"/>
                    <a:pt x="46408" y="47881"/>
                  </a:cubicBezTo>
                  <a:lnTo>
                    <a:pt x="64204" y="81506"/>
                  </a:lnTo>
                  <a:lnTo>
                    <a:pt x="64204" y="82293"/>
                  </a:lnTo>
                  <a:lnTo>
                    <a:pt x="46014" y="82293"/>
                  </a:lnTo>
                  <a:lnTo>
                    <a:pt x="30578" y="52109"/>
                  </a:lnTo>
                  <a:close/>
                  <a:moveTo>
                    <a:pt x="17010" y="38344"/>
                  </a:moveTo>
                  <a:lnTo>
                    <a:pt x="30676" y="38344"/>
                  </a:lnTo>
                  <a:cubicBezTo>
                    <a:pt x="34904" y="38344"/>
                    <a:pt x="38247" y="37263"/>
                    <a:pt x="40607" y="35100"/>
                  </a:cubicBezTo>
                  <a:cubicBezTo>
                    <a:pt x="42966" y="32937"/>
                    <a:pt x="44146" y="29987"/>
                    <a:pt x="44146" y="26153"/>
                  </a:cubicBezTo>
                  <a:cubicBezTo>
                    <a:pt x="44146" y="22318"/>
                    <a:pt x="43065" y="19172"/>
                    <a:pt x="40803" y="17009"/>
                  </a:cubicBezTo>
                  <a:cubicBezTo>
                    <a:pt x="38640" y="14748"/>
                    <a:pt x="35199" y="13666"/>
                    <a:pt x="30676" y="13666"/>
                  </a:cubicBezTo>
                  <a:lnTo>
                    <a:pt x="17010" y="13666"/>
                  </a:lnTo>
                  <a:lnTo>
                    <a:pt x="17010" y="38344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DB87F3A5-2A37-6410-9BCD-BD7996D9FBCB}"/>
                </a:ext>
              </a:extLst>
            </p:cNvPr>
            <p:cNvSpPr/>
            <p:nvPr/>
          </p:nvSpPr>
          <p:spPr>
            <a:xfrm>
              <a:off x="1347906" y="1068460"/>
              <a:ext cx="17009" cy="82292"/>
            </a:xfrm>
            <a:custGeom>
              <a:avLst/>
              <a:gdLst>
                <a:gd name="connsiteX0" fmla="*/ 17010 w 17009"/>
                <a:gd name="connsiteY0" fmla="*/ 82293 h 82292"/>
                <a:gd name="connsiteX1" fmla="*/ 0 w 17009"/>
                <a:gd name="connsiteY1" fmla="*/ 82293 h 82292"/>
                <a:gd name="connsiteX2" fmla="*/ 0 w 17009"/>
                <a:gd name="connsiteY2" fmla="*/ 0 h 82292"/>
                <a:gd name="connsiteX3" fmla="*/ 17010 w 17009"/>
                <a:gd name="connsiteY3" fmla="*/ 0 h 82292"/>
                <a:gd name="connsiteX4" fmla="*/ 17010 w 17009"/>
                <a:gd name="connsiteY4" fmla="*/ 82293 h 8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09" h="82292">
                  <a:moveTo>
                    <a:pt x="17010" y="82293"/>
                  </a:moveTo>
                  <a:lnTo>
                    <a:pt x="0" y="82293"/>
                  </a:lnTo>
                  <a:lnTo>
                    <a:pt x="0" y="0"/>
                  </a:lnTo>
                  <a:lnTo>
                    <a:pt x="17010" y="0"/>
                  </a:lnTo>
                  <a:lnTo>
                    <a:pt x="17010" y="82293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DE5696B3-157B-4291-2876-1D07C8D875F1}"/>
                </a:ext>
              </a:extLst>
            </p:cNvPr>
            <p:cNvSpPr/>
            <p:nvPr/>
          </p:nvSpPr>
          <p:spPr>
            <a:xfrm>
              <a:off x="1409455" y="1068460"/>
              <a:ext cx="77182" cy="82292"/>
            </a:xfrm>
            <a:custGeom>
              <a:avLst/>
              <a:gdLst>
                <a:gd name="connsiteX0" fmla="*/ 53487 w 77182"/>
                <a:gd name="connsiteY0" fmla="*/ 65284 h 82292"/>
                <a:gd name="connsiteX1" fmla="*/ 23695 w 77182"/>
                <a:gd name="connsiteY1" fmla="*/ 65284 h 82292"/>
                <a:gd name="connsiteX2" fmla="*/ 17993 w 77182"/>
                <a:gd name="connsiteY2" fmla="*/ 82293 h 82292"/>
                <a:gd name="connsiteX3" fmla="*/ 0 w 77182"/>
                <a:gd name="connsiteY3" fmla="*/ 82293 h 82292"/>
                <a:gd name="connsiteX4" fmla="*/ 30676 w 77182"/>
                <a:gd name="connsiteY4" fmla="*/ 0 h 82292"/>
                <a:gd name="connsiteX5" fmla="*/ 46408 w 77182"/>
                <a:gd name="connsiteY5" fmla="*/ 0 h 82292"/>
                <a:gd name="connsiteX6" fmla="*/ 77182 w 77182"/>
                <a:gd name="connsiteY6" fmla="*/ 82293 h 82292"/>
                <a:gd name="connsiteX7" fmla="*/ 59189 w 77182"/>
                <a:gd name="connsiteY7" fmla="*/ 82293 h 82292"/>
                <a:gd name="connsiteX8" fmla="*/ 53487 w 77182"/>
                <a:gd name="connsiteY8" fmla="*/ 65284 h 82292"/>
                <a:gd name="connsiteX9" fmla="*/ 28316 w 77182"/>
                <a:gd name="connsiteY9" fmla="*/ 51519 h 82292"/>
                <a:gd name="connsiteX10" fmla="*/ 48866 w 77182"/>
                <a:gd name="connsiteY10" fmla="*/ 51519 h 82292"/>
                <a:gd name="connsiteX11" fmla="*/ 38542 w 77182"/>
                <a:gd name="connsiteY11" fmla="*/ 20745 h 82292"/>
                <a:gd name="connsiteX12" fmla="*/ 28316 w 77182"/>
                <a:gd name="connsiteY12" fmla="*/ 51519 h 8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182" h="82292">
                  <a:moveTo>
                    <a:pt x="53487" y="65284"/>
                  </a:moveTo>
                  <a:lnTo>
                    <a:pt x="23695" y="65284"/>
                  </a:lnTo>
                  <a:lnTo>
                    <a:pt x="17993" y="82293"/>
                  </a:lnTo>
                  <a:lnTo>
                    <a:pt x="0" y="82293"/>
                  </a:lnTo>
                  <a:lnTo>
                    <a:pt x="30676" y="0"/>
                  </a:lnTo>
                  <a:lnTo>
                    <a:pt x="46408" y="0"/>
                  </a:lnTo>
                  <a:lnTo>
                    <a:pt x="77182" y="82293"/>
                  </a:lnTo>
                  <a:lnTo>
                    <a:pt x="59189" y="82293"/>
                  </a:lnTo>
                  <a:lnTo>
                    <a:pt x="53487" y="65284"/>
                  </a:lnTo>
                  <a:close/>
                  <a:moveTo>
                    <a:pt x="28316" y="51519"/>
                  </a:moveTo>
                  <a:lnTo>
                    <a:pt x="48866" y="51519"/>
                  </a:lnTo>
                  <a:lnTo>
                    <a:pt x="38542" y="20745"/>
                  </a:lnTo>
                  <a:lnTo>
                    <a:pt x="28316" y="51519"/>
                  </a:lnTo>
                  <a:close/>
                </a:path>
              </a:pathLst>
            </a:custGeom>
            <a:solidFill>
              <a:srgbClr val="FFFFFF"/>
            </a:solidFill>
            <a:ln w="9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42980F78-A37C-84B4-0D9E-5FE85835F45E}"/>
              </a:ext>
            </a:extLst>
          </p:cNvPr>
          <p:cNvSpPr/>
          <p:nvPr/>
        </p:nvSpPr>
        <p:spPr>
          <a:xfrm>
            <a:off x="972320" y="1007797"/>
            <a:ext cx="514317" cy="7078"/>
          </a:xfrm>
          <a:custGeom>
            <a:avLst/>
            <a:gdLst>
              <a:gd name="connsiteX0" fmla="*/ 0 w 514317"/>
              <a:gd name="connsiteY0" fmla="*/ 0 h 7078"/>
              <a:gd name="connsiteX1" fmla="*/ 514318 w 514317"/>
              <a:gd name="connsiteY1" fmla="*/ 0 h 7078"/>
              <a:gd name="connsiteX2" fmla="*/ 514318 w 514317"/>
              <a:gd name="connsiteY2" fmla="*/ 7079 h 7078"/>
              <a:gd name="connsiteX3" fmla="*/ 0 w 514317"/>
              <a:gd name="connsiteY3" fmla="*/ 7079 h 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17" h="7078">
                <a:moveTo>
                  <a:pt x="0" y="0"/>
                </a:moveTo>
                <a:lnTo>
                  <a:pt x="514318" y="0"/>
                </a:lnTo>
                <a:lnTo>
                  <a:pt x="514318" y="7079"/>
                </a:lnTo>
                <a:lnTo>
                  <a:pt x="0" y="7079"/>
                </a:lnTo>
                <a:close/>
              </a:path>
            </a:pathLst>
          </a:custGeom>
          <a:solidFill>
            <a:srgbClr val="FFFFFF"/>
          </a:solidFill>
          <a:ln w="980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F1AE015B-7902-8A56-8F4B-9DB855BDCD40}"/>
              </a:ext>
            </a:extLst>
          </p:cNvPr>
          <p:cNvSpPr/>
          <p:nvPr/>
        </p:nvSpPr>
        <p:spPr>
          <a:xfrm>
            <a:off x="206793" y="516964"/>
            <a:ext cx="595159" cy="396458"/>
          </a:xfrm>
          <a:custGeom>
            <a:avLst/>
            <a:gdLst>
              <a:gd name="connsiteX0" fmla="*/ 421600 w 595159"/>
              <a:gd name="connsiteY0" fmla="*/ 173559 h 396458"/>
              <a:gd name="connsiteX1" fmla="*/ 421600 w 595159"/>
              <a:gd name="connsiteY1" fmla="*/ 242873 h 396458"/>
              <a:gd name="connsiteX2" fmla="*/ 325048 w 595159"/>
              <a:gd name="connsiteY2" fmla="*/ 339422 h 396458"/>
              <a:gd name="connsiteX3" fmla="*/ 58402 w 595159"/>
              <a:gd name="connsiteY3" fmla="*/ 345125 h 396458"/>
              <a:gd name="connsiteX4" fmla="*/ 55255 w 595159"/>
              <a:gd name="connsiteY4" fmla="*/ 74552 h 396458"/>
              <a:gd name="connsiteX5" fmla="*/ 85047 w 595159"/>
              <a:gd name="connsiteY5" fmla="*/ 44761 h 396458"/>
              <a:gd name="connsiteX6" fmla="*/ 223581 w 595159"/>
              <a:gd name="connsiteY6" fmla="*/ 44761 h 396458"/>
              <a:gd name="connsiteX7" fmla="*/ 223581 w 595159"/>
              <a:gd name="connsiteY7" fmla="*/ 44761 h 396458"/>
              <a:gd name="connsiteX8" fmla="*/ 124572 w 595159"/>
              <a:gd name="connsiteY8" fmla="*/ 143866 h 396458"/>
              <a:gd name="connsiteX9" fmla="*/ 124572 w 595159"/>
              <a:gd name="connsiteY9" fmla="*/ 272664 h 396458"/>
              <a:gd name="connsiteX10" fmla="*/ 253372 w 595159"/>
              <a:gd name="connsiteY10" fmla="*/ 272664 h 396458"/>
              <a:gd name="connsiteX11" fmla="*/ 352382 w 595159"/>
              <a:gd name="connsiteY11" fmla="*/ 173657 h 396458"/>
              <a:gd name="connsiteX12" fmla="*/ 421600 w 595159"/>
              <a:gd name="connsiteY12" fmla="*/ 173657 h 396458"/>
              <a:gd name="connsiteX13" fmla="*/ 242754 w 595159"/>
              <a:gd name="connsiteY13" fmla="*/ 223603 h 396458"/>
              <a:gd name="connsiteX14" fmla="*/ 341763 w 595159"/>
              <a:gd name="connsiteY14" fmla="*/ 124596 h 396458"/>
              <a:gd name="connsiteX15" fmla="*/ 470564 w 595159"/>
              <a:gd name="connsiteY15" fmla="*/ 124596 h 396458"/>
              <a:gd name="connsiteX16" fmla="*/ 470564 w 595159"/>
              <a:gd name="connsiteY16" fmla="*/ 253394 h 396458"/>
              <a:gd name="connsiteX17" fmla="*/ 371554 w 595159"/>
              <a:gd name="connsiteY17" fmla="*/ 352401 h 396458"/>
              <a:gd name="connsiteX18" fmla="*/ 371554 w 595159"/>
              <a:gd name="connsiteY18" fmla="*/ 352401 h 396458"/>
              <a:gd name="connsiteX19" fmla="*/ 510089 w 595159"/>
              <a:gd name="connsiteY19" fmla="*/ 352401 h 396458"/>
              <a:gd name="connsiteX20" fmla="*/ 539880 w 595159"/>
              <a:gd name="connsiteY20" fmla="*/ 322610 h 396458"/>
              <a:gd name="connsiteX21" fmla="*/ 536635 w 595159"/>
              <a:gd name="connsiteY21" fmla="*/ 52135 h 396458"/>
              <a:gd name="connsiteX22" fmla="*/ 269989 w 595159"/>
              <a:gd name="connsiteY22" fmla="*/ 57838 h 396458"/>
              <a:gd name="connsiteX23" fmla="*/ 173437 w 595159"/>
              <a:gd name="connsiteY23" fmla="*/ 154387 h 396458"/>
              <a:gd name="connsiteX24" fmla="*/ 173437 w 595159"/>
              <a:gd name="connsiteY24" fmla="*/ 223701 h 396458"/>
              <a:gd name="connsiteX25" fmla="*/ 242754 w 595159"/>
              <a:gd name="connsiteY25" fmla="*/ 223701 h 39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5159" h="396458">
                <a:moveTo>
                  <a:pt x="421600" y="173559"/>
                </a:moveTo>
                <a:lnTo>
                  <a:pt x="421600" y="242873"/>
                </a:lnTo>
                <a:cubicBezTo>
                  <a:pt x="421600" y="242873"/>
                  <a:pt x="325048" y="339422"/>
                  <a:pt x="325048" y="339422"/>
                </a:cubicBezTo>
                <a:cubicBezTo>
                  <a:pt x="251996" y="412473"/>
                  <a:pt x="133126" y="416406"/>
                  <a:pt x="58402" y="345125"/>
                </a:cubicBezTo>
                <a:cubicBezTo>
                  <a:pt x="-18387" y="271681"/>
                  <a:pt x="-19469" y="149274"/>
                  <a:pt x="55255" y="74552"/>
                </a:cubicBezTo>
                <a:lnTo>
                  <a:pt x="85047" y="44761"/>
                </a:lnTo>
                <a:cubicBezTo>
                  <a:pt x="123293" y="6515"/>
                  <a:pt x="185334" y="6515"/>
                  <a:pt x="223581" y="44761"/>
                </a:cubicBezTo>
                <a:lnTo>
                  <a:pt x="223581" y="44761"/>
                </a:lnTo>
                <a:cubicBezTo>
                  <a:pt x="223581" y="44761"/>
                  <a:pt x="124572" y="143866"/>
                  <a:pt x="124572" y="143866"/>
                </a:cubicBezTo>
                <a:cubicBezTo>
                  <a:pt x="89078" y="179360"/>
                  <a:pt x="89078" y="237171"/>
                  <a:pt x="124572" y="272664"/>
                </a:cubicBezTo>
                <a:cubicBezTo>
                  <a:pt x="160066" y="308157"/>
                  <a:pt x="217878" y="308157"/>
                  <a:pt x="253372" y="272664"/>
                </a:cubicBezTo>
                <a:lnTo>
                  <a:pt x="352382" y="173657"/>
                </a:lnTo>
                <a:lnTo>
                  <a:pt x="421600" y="173657"/>
                </a:lnTo>
                <a:close/>
                <a:moveTo>
                  <a:pt x="242754" y="223603"/>
                </a:moveTo>
                <a:lnTo>
                  <a:pt x="341763" y="124596"/>
                </a:lnTo>
                <a:cubicBezTo>
                  <a:pt x="377257" y="89103"/>
                  <a:pt x="435070" y="89103"/>
                  <a:pt x="470564" y="124596"/>
                </a:cubicBezTo>
                <a:cubicBezTo>
                  <a:pt x="506057" y="160089"/>
                  <a:pt x="506057" y="217900"/>
                  <a:pt x="470564" y="253394"/>
                </a:cubicBezTo>
                <a:lnTo>
                  <a:pt x="371554" y="352401"/>
                </a:lnTo>
                <a:lnTo>
                  <a:pt x="371554" y="352401"/>
                </a:lnTo>
                <a:cubicBezTo>
                  <a:pt x="409801" y="390647"/>
                  <a:pt x="471842" y="390647"/>
                  <a:pt x="510089" y="352401"/>
                </a:cubicBezTo>
                <a:lnTo>
                  <a:pt x="539880" y="322610"/>
                </a:lnTo>
                <a:cubicBezTo>
                  <a:pt x="614604" y="247888"/>
                  <a:pt x="613621" y="125481"/>
                  <a:pt x="536635" y="52135"/>
                </a:cubicBezTo>
                <a:cubicBezTo>
                  <a:pt x="459650" y="-21211"/>
                  <a:pt x="343041" y="-15213"/>
                  <a:pt x="269989" y="57838"/>
                </a:cubicBezTo>
                <a:lnTo>
                  <a:pt x="173437" y="154387"/>
                </a:lnTo>
                <a:lnTo>
                  <a:pt x="173437" y="223701"/>
                </a:lnTo>
                <a:cubicBezTo>
                  <a:pt x="173437" y="223701"/>
                  <a:pt x="242754" y="223701"/>
                  <a:pt x="242754" y="223701"/>
                </a:cubicBezTo>
                <a:close/>
              </a:path>
            </a:pathLst>
          </a:custGeom>
          <a:solidFill>
            <a:srgbClr val="FFFFFF"/>
          </a:solidFill>
          <a:ln w="980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FE6B54F-ABC0-E415-4079-2AC19D4D32A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1650" y="517777"/>
            <a:ext cx="840691" cy="6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0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93" r:id="rId12"/>
    <p:sldLayoutId id="2147484194" r:id="rId13"/>
    <p:sldLayoutId id="2147484195" r:id="rId14"/>
    <p:sldLayoutId id="2147484196" r:id="rId15"/>
    <p:sldLayoutId id="2147484197" r:id="rId16"/>
  </p:sldLayoutIdLst>
  <p:txStyles>
    <p:titleStyle>
      <a:lvl1pPr algn="l" defTabSz="1040313" rtl="0" eaLnBrk="1" latinLnBrk="0" hangingPunct="1">
        <a:lnSpc>
          <a:spcPct val="90000"/>
        </a:lnSpc>
        <a:spcBef>
          <a:spcPct val="0"/>
        </a:spcBef>
        <a:buNone/>
        <a:defRPr sz="2503" b="1" kern="1200">
          <a:solidFill>
            <a:srgbClr val="00B2A9"/>
          </a:solidFill>
          <a:latin typeface="+mj-lt"/>
          <a:ea typeface="+mj-ea"/>
          <a:cs typeface="+mj-cs"/>
        </a:defRPr>
      </a:lvl1pPr>
    </p:titleStyle>
    <p:bodyStyle>
      <a:lvl1pPr marL="260078" indent="-260078" algn="l" defTabSz="1040313" rtl="0" eaLnBrk="1" latinLnBrk="0" hangingPunct="1">
        <a:lnSpc>
          <a:spcPct val="90000"/>
        </a:lnSpc>
        <a:spcBef>
          <a:spcPts val="1138"/>
        </a:spcBef>
        <a:buFont typeface="Arial" panose="020B0604020202020204" pitchFamily="34" charset="0"/>
        <a:buChar char="•"/>
        <a:defRPr sz="2730" kern="1200">
          <a:solidFill>
            <a:schemeClr val="tx1"/>
          </a:solidFill>
          <a:latin typeface="+mn-lt"/>
          <a:ea typeface="+mn-ea"/>
          <a:cs typeface="+mn-cs"/>
        </a:defRPr>
      </a:lvl1pPr>
      <a:lvl2pPr marL="780235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1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820548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4pPr>
      <a:lvl5pPr marL="2340704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5pPr>
      <a:lvl6pPr marL="2860860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381017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901173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421330" indent="-260078" algn="l" defTabSz="104031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1pPr>
      <a:lvl2pPr marL="520156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2pPr>
      <a:lvl3pPr marL="1040313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560469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080626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600782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120939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641095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161252" algn="l" defTabSz="1040313" rtl="0" eaLnBrk="1" latinLnBrk="0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7.svg"/><Relationship Id="rId4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F017613D-0B83-59E5-377C-09B7813B84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92" y="470071"/>
            <a:ext cx="2362289" cy="87937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29CB886-1D55-F8A6-C5A3-8A5D01AEB9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9568" y="470071"/>
            <a:ext cx="944314" cy="7068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D530497-77BF-4B2C-77A8-FE959780C7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4"/>
          <a:stretch/>
        </p:blipFill>
        <p:spPr>
          <a:xfrm>
            <a:off x="-1" y="1502229"/>
            <a:ext cx="13871575" cy="63320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idx="4294967295"/>
          </p:nvPr>
        </p:nvSpPr>
        <p:spPr>
          <a:xfrm>
            <a:off x="1175196" y="2268539"/>
            <a:ext cx="12856190" cy="1632741"/>
          </a:xfrm>
        </p:spPr>
        <p:txBody>
          <a:bodyPr anchor="ctr"/>
          <a:lstStyle/>
          <a:p>
            <a:pPr marL="177800"/>
            <a:r>
              <a:rPr lang="en-US" sz="3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TRACKER IBERIA 2024</a:t>
            </a:r>
            <a:endParaRPr lang="es-ES" sz="3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34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F4DABF-F995-458B-BD02-08074AA8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098" y="459293"/>
            <a:ext cx="12950476" cy="546260"/>
          </a:xfrm>
        </p:spPr>
        <p:txBody>
          <a:bodyPr/>
          <a:lstStyle/>
          <a:p>
            <a:r>
              <a:rPr lang="en-US" dirty="0"/>
              <a:t>Incidence Questionnaire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16F966-B086-4E96-9D2B-6314D8BD0D8F}"/>
              </a:ext>
            </a:extLst>
          </p:cNvPr>
          <p:cNvSpPr txBox="1"/>
          <p:nvPr/>
        </p:nvSpPr>
        <p:spPr>
          <a:xfrm>
            <a:off x="460713" y="2467981"/>
            <a:ext cx="6041598" cy="377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40288">
              <a:defRPr/>
            </a:pPr>
            <a:r>
              <a:rPr lang="en-US" sz="1138" b="1" kern="0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+mj-lt"/>
              </a:rPr>
              <a:t>INCIDENCE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Since reaching the legal smoking age, how often do you use the following products</a:t>
            </a:r>
          </a:p>
          <a:p>
            <a:endParaRPr lang="en-US" sz="1138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defTabSz="1040288">
              <a:defRPr/>
            </a:pPr>
            <a:r>
              <a:rPr lang="en-US" sz="1138" b="1" kern="0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+mj-lt"/>
              </a:rPr>
              <a:t>TYPE OF USE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Since reaching the legal smoking age, what specifically was your experience with ..</a:t>
            </a:r>
          </a:p>
          <a:p>
            <a:endParaRPr lang="en-US" sz="1138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en-US" sz="1138" b="1" kern="0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+mj-lt"/>
              </a:rPr>
              <a:t>TIME SMOKING</a:t>
            </a:r>
            <a:endParaRPr lang="en-US" sz="1138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Since reaching the legal smoking age, how long have you been using the following products?</a:t>
            </a:r>
          </a:p>
          <a:p>
            <a:endParaRPr lang="en-US" sz="1138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en-US" sz="1138" b="1" kern="0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+mj-lt"/>
              </a:rPr>
              <a:t># STICKS PER DAY &amp; WEEK</a:t>
            </a:r>
          </a:p>
          <a:p>
            <a:r>
              <a:rPr lang="en-US" sz="114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Since reaching the legal smoking age, which product you smoked/use most often before &lt;product mentioned as regular&gt;, if any?</a:t>
            </a:r>
          </a:p>
          <a:p>
            <a:endParaRPr lang="en-US" sz="1138" b="1" kern="0" dirty="0">
              <a:solidFill>
                <a:schemeClr val="bg2">
                  <a:lumMod val="10000"/>
                </a:schemeClr>
              </a:solidFill>
              <a:highlight>
                <a:srgbClr val="C0C0C0"/>
              </a:highlight>
              <a:latin typeface="+mj-lt"/>
            </a:endParaRPr>
          </a:p>
          <a:p>
            <a:r>
              <a:rPr lang="en-US" sz="1138" b="1" kern="0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+mj-lt"/>
              </a:rPr>
              <a:t>PREVIOUS CATEGORY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What tobacco categories did you smoke before using current one?</a:t>
            </a:r>
          </a:p>
          <a:p>
            <a:endParaRPr lang="en-US" sz="1138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en-US" sz="1138" b="1" kern="0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+mj-lt"/>
              </a:rPr>
              <a:t>CATEGORIES CHIPS ALLOCATION</a:t>
            </a:r>
            <a:endParaRPr lang="en-US" sz="1138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If you were to allocate 10 chips/coins to reflect all the times you within a week, how would you allocate the 10 chips/coins between the different products you use?</a:t>
            </a:r>
          </a:p>
          <a:p>
            <a:endParaRPr lang="en-US" sz="1138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7EDD195-7525-4F8F-99BD-0D1F4405F5E5}"/>
              </a:ext>
            </a:extLst>
          </p:cNvPr>
          <p:cNvSpPr txBox="1"/>
          <p:nvPr/>
        </p:nvSpPr>
        <p:spPr>
          <a:xfrm>
            <a:off x="7607675" y="2467980"/>
            <a:ext cx="5594436" cy="4411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1712" lvl="1" defTabSz="1040313">
              <a:spcBef>
                <a:spcPts val="683"/>
              </a:spcBef>
              <a:buSzPct val="80000"/>
              <a:defRPr/>
            </a:pPr>
            <a:r>
              <a:rPr lang="en-US" sz="1138" b="1" dirty="0">
                <a:solidFill>
                  <a:srgbClr val="002554"/>
                </a:solidFill>
                <a:highlight>
                  <a:srgbClr val="C0C0C0"/>
                </a:highlight>
                <a:latin typeface="Arial"/>
              </a:rPr>
              <a:t>CATEGORY AWARENESS</a:t>
            </a:r>
          </a:p>
          <a:p>
            <a:pPr marL="151712" lvl="1" defTabSz="1040313">
              <a:spcBef>
                <a:spcPts val="683"/>
              </a:spcBef>
              <a:buSzPct val="80000"/>
              <a:defRPr/>
            </a:pPr>
            <a:r>
              <a:rPr lang="en-US" sz="1138" dirty="0">
                <a:solidFill>
                  <a:prstClr val="black"/>
                </a:solidFill>
                <a:latin typeface="Arial"/>
              </a:rPr>
              <a:t>Are you aware of electronic devices for vaping or for heating tobacco?</a:t>
            </a:r>
          </a:p>
          <a:p>
            <a:pPr marL="151712" lvl="1" defTabSz="1040313">
              <a:spcBef>
                <a:spcPts val="683"/>
              </a:spcBef>
              <a:buSzPct val="80000"/>
              <a:defRPr/>
            </a:pPr>
            <a:r>
              <a:rPr lang="en-US" sz="1138" b="1" dirty="0">
                <a:solidFill>
                  <a:srgbClr val="002554"/>
                </a:solidFill>
                <a:highlight>
                  <a:srgbClr val="C0C0C0"/>
                </a:highlight>
                <a:latin typeface="Arial"/>
              </a:rPr>
              <a:t>DEVICES AWARENESS</a:t>
            </a:r>
          </a:p>
          <a:p>
            <a:pPr marL="151712" lvl="1" defTabSz="1040313">
              <a:spcBef>
                <a:spcPts val="683"/>
              </a:spcBef>
              <a:buSzPct val="80000"/>
              <a:defRPr/>
            </a:pPr>
            <a:r>
              <a:rPr lang="en-US" sz="1138" dirty="0">
                <a:solidFill>
                  <a:prstClr val="black"/>
                </a:solidFill>
                <a:latin typeface="Arial"/>
              </a:rPr>
              <a:t>Which of the following products are you aware of?</a:t>
            </a:r>
          </a:p>
          <a:p>
            <a:pPr marL="151712" lvl="1" defTabSz="1040313">
              <a:spcBef>
                <a:spcPts val="683"/>
              </a:spcBef>
              <a:buSzPct val="80000"/>
              <a:defRPr/>
            </a:pPr>
            <a:r>
              <a:rPr lang="en-US" sz="1138" b="1" dirty="0">
                <a:solidFill>
                  <a:srgbClr val="002554"/>
                </a:solidFill>
                <a:highlight>
                  <a:srgbClr val="C0C0C0"/>
                </a:highlight>
                <a:latin typeface="Arial"/>
              </a:rPr>
              <a:t>INCIDENCE DEVICE USAGE</a:t>
            </a:r>
          </a:p>
          <a:p>
            <a:pPr marL="151712" lvl="1" defTabSz="1040313">
              <a:spcBef>
                <a:spcPts val="683"/>
              </a:spcBef>
              <a:buSzPct val="80000"/>
              <a:defRPr/>
            </a:pPr>
            <a:r>
              <a:rPr lang="en-US" sz="1138" dirty="0">
                <a:solidFill>
                  <a:prstClr val="black"/>
                </a:solidFill>
                <a:latin typeface="Arial"/>
              </a:rPr>
              <a:t>You mentioned that you use e-cigarettes using electronic devices for vaping or for heating tobacco . Since reaching the  legal smoking age, please indicate how often you use</a:t>
            </a:r>
          </a:p>
          <a:p>
            <a:pPr marL="151712" lvl="1" defTabSz="1040313">
              <a:spcBef>
                <a:spcPts val="683"/>
              </a:spcBef>
              <a:buSzPct val="80000"/>
              <a:defRPr/>
            </a:pPr>
            <a:r>
              <a:rPr lang="en-US" sz="1138" b="1" dirty="0">
                <a:solidFill>
                  <a:srgbClr val="002554"/>
                </a:solidFill>
                <a:highlight>
                  <a:srgbClr val="C0C0C0"/>
                </a:highlight>
                <a:latin typeface="Arial"/>
              </a:rPr>
              <a:t>INCIDENCE REGULAR USAGE</a:t>
            </a:r>
          </a:p>
          <a:p>
            <a:pPr marL="151712" lvl="1" defTabSz="1040313">
              <a:spcBef>
                <a:spcPts val="683"/>
              </a:spcBef>
              <a:buSzPct val="80000"/>
              <a:defRPr/>
            </a:pPr>
            <a:r>
              <a:rPr lang="en-US" sz="1138" dirty="0">
                <a:solidFill>
                  <a:prstClr val="black"/>
                </a:solidFill>
                <a:latin typeface="Arial"/>
              </a:rPr>
              <a:t>And which is the one you use most often?</a:t>
            </a:r>
          </a:p>
          <a:p>
            <a:pPr marL="151712" lvl="1" defTabSz="1040313">
              <a:spcBef>
                <a:spcPts val="683"/>
              </a:spcBef>
              <a:buSzPct val="80000"/>
              <a:defRPr/>
            </a:pPr>
            <a:r>
              <a:rPr lang="en-US" sz="1138" b="1" dirty="0">
                <a:solidFill>
                  <a:srgbClr val="002554"/>
                </a:solidFill>
                <a:highlight>
                  <a:srgbClr val="C0C0C0"/>
                </a:highlight>
                <a:latin typeface="Arial"/>
              </a:rPr>
              <a:t>DEVICE CONSIDERATION INCIDENCE</a:t>
            </a:r>
          </a:p>
          <a:p>
            <a:pPr marL="151712" lvl="1" defTabSz="1040313">
              <a:spcBef>
                <a:spcPts val="683"/>
              </a:spcBef>
              <a:buSzPct val="80000"/>
              <a:defRPr/>
            </a:pPr>
            <a:r>
              <a:rPr lang="en-US" sz="1138" dirty="0">
                <a:solidFill>
                  <a:prstClr val="black"/>
                </a:solidFill>
                <a:latin typeface="Arial"/>
              </a:rPr>
              <a:t>Which statement best describes how likely you would be to use or continue to use  electronic devices for vaping or for heating tobacco?</a:t>
            </a:r>
          </a:p>
          <a:p>
            <a:pPr marL="151712" lvl="1">
              <a:spcBef>
                <a:spcPts val="683"/>
              </a:spcBef>
              <a:buSzPct val="80000"/>
              <a:defRPr/>
            </a:pPr>
            <a:r>
              <a:rPr lang="en-US" sz="1138" b="1" dirty="0">
                <a:solidFill>
                  <a:srgbClr val="002554"/>
                </a:solidFill>
                <a:highlight>
                  <a:srgbClr val="C0C0C0"/>
                </a:highlight>
                <a:latin typeface="Arial"/>
              </a:rPr>
              <a:t>DEVICE OWNERSHIP</a:t>
            </a:r>
          </a:p>
          <a:p>
            <a:pPr marL="151712" lvl="1" defTabSz="1040313">
              <a:spcBef>
                <a:spcPts val="683"/>
              </a:spcBef>
              <a:buSzPct val="80000"/>
              <a:defRPr/>
            </a:pPr>
            <a:r>
              <a:rPr lang="en-US" sz="1138" dirty="0">
                <a:solidFill>
                  <a:prstClr val="black"/>
                </a:solidFill>
                <a:latin typeface="Arial"/>
              </a:rPr>
              <a:t>How many devices did you, or someone else buy for your personal use in the last year?</a:t>
            </a:r>
          </a:p>
          <a:p>
            <a:pPr marL="151712" lvl="1">
              <a:spcBef>
                <a:spcPts val="683"/>
              </a:spcBef>
              <a:buSzPct val="80000"/>
              <a:defRPr/>
            </a:pPr>
            <a:r>
              <a:rPr lang="en-US" sz="1138" b="1" dirty="0">
                <a:solidFill>
                  <a:srgbClr val="002554"/>
                </a:solidFill>
                <a:highlight>
                  <a:srgbClr val="C0C0C0"/>
                </a:highlight>
                <a:latin typeface="Arial"/>
              </a:rPr>
              <a:t>DEVICE USAGE</a:t>
            </a:r>
          </a:p>
          <a:p>
            <a:pPr marL="151712" lvl="1">
              <a:spcBef>
                <a:spcPts val="683"/>
              </a:spcBef>
              <a:buSzPct val="80000"/>
              <a:defRPr/>
            </a:pPr>
            <a:r>
              <a:rPr lang="en-US" sz="1138" dirty="0">
                <a:solidFill>
                  <a:prstClr val="black"/>
                </a:solidFill>
                <a:latin typeface="Arial"/>
              </a:rPr>
              <a:t>Of the devices you own, how many do you still use?</a:t>
            </a:r>
            <a:endParaRPr lang="en-GB" sz="1138" dirty="0">
              <a:solidFill>
                <a:prstClr val="black"/>
              </a:solidFill>
              <a:latin typeface="Arial"/>
            </a:endParaRP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CAB68CD3-DE37-481F-9EFC-FEDFE4561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729671"/>
              </p:ext>
            </p:extLst>
          </p:nvPr>
        </p:nvGraphicFramePr>
        <p:xfrm>
          <a:off x="539941" y="2116262"/>
          <a:ext cx="5734167" cy="368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34167">
                  <a:extLst>
                    <a:ext uri="{9D8B030D-6E8A-4147-A177-3AD203B41FA5}">
                      <a16:colId xmlns:a16="http://schemas.microsoft.com/office/drawing/2014/main" val="2964676263"/>
                    </a:ext>
                  </a:extLst>
                </a:gridCol>
              </a:tblGrid>
              <a:tr h="368625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solidFill>
                            <a:schemeClr val="bg1"/>
                          </a:solidFill>
                          <a:latin typeface="+mj-lt"/>
                        </a:rPr>
                        <a:t>Combustible</a:t>
                      </a:r>
                    </a:p>
                  </a:txBody>
                  <a:tcPr marL="81917" marR="0" marT="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92400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9C5242CE-D57C-4C95-AB86-256A99039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99000"/>
              </p:ext>
            </p:extLst>
          </p:nvPr>
        </p:nvGraphicFramePr>
        <p:xfrm>
          <a:off x="7814944" y="2116262"/>
          <a:ext cx="5734167" cy="368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34167">
                  <a:extLst>
                    <a:ext uri="{9D8B030D-6E8A-4147-A177-3AD203B41FA5}">
                      <a16:colId xmlns:a16="http://schemas.microsoft.com/office/drawing/2014/main" val="2964676263"/>
                    </a:ext>
                  </a:extLst>
                </a:gridCol>
              </a:tblGrid>
              <a:tr h="368625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solidFill>
                            <a:schemeClr val="bg1"/>
                          </a:solidFill>
                          <a:latin typeface="+mj-lt"/>
                        </a:rPr>
                        <a:t>RRP</a:t>
                      </a:r>
                    </a:p>
                  </a:txBody>
                  <a:tcPr marL="81917" marR="0" marT="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92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C03A37-2AF8-473D-9E1E-2916618F73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Funnel</a:t>
            </a:r>
            <a:r>
              <a:rPr lang="es-ES" dirty="0"/>
              <a:t> and Switching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06D650A-BF5D-44DB-92E0-34ED1C21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385" y="483042"/>
            <a:ext cx="12950147" cy="546260"/>
          </a:xfrm>
        </p:spPr>
        <p:txBody>
          <a:bodyPr/>
          <a:lstStyle/>
          <a:p>
            <a:r>
              <a:rPr lang="es-ES" dirty="0" err="1"/>
              <a:t>Tracker</a:t>
            </a:r>
            <a:r>
              <a:rPr lang="es-ES" dirty="0"/>
              <a:t> Core </a:t>
            </a:r>
            <a:r>
              <a:rPr lang="es-ES" dirty="0" err="1"/>
              <a:t>Indicators</a:t>
            </a:r>
            <a:endParaRPr lang="es-ES" dirty="0"/>
          </a:p>
        </p:txBody>
      </p:sp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051FE74D-7431-46B8-AE6F-9F4907959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016709"/>
              </p:ext>
            </p:extLst>
          </p:nvPr>
        </p:nvGraphicFramePr>
        <p:xfrm>
          <a:off x="467969" y="2370086"/>
          <a:ext cx="6766876" cy="368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6876">
                  <a:extLst>
                    <a:ext uri="{9D8B030D-6E8A-4147-A177-3AD203B41FA5}">
                      <a16:colId xmlns:a16="http://schemas.microsoft.com/office/drawing/2014/main" val="2964676263"/>
                    </a:ext>
                  </a:extLst>
                </a:gridCol>
              </a:tblGrid>
              <a:tr h="368625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 err="1">
                          <a:solidFill>
                            <a:schemeClr val="bg1"/>
                          </a:solidFill>
                          <a:latin typeface="+mj-lt"/>
                        </a:rPr>
                        <a:t>Funnel</a:t>
                      </a:r>
                      <a:endParaRPr lang="es-ES" sz="1800" b="1" i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1917" marR="0" marT="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92400"/>
                  </a:ext>
                </a:extLst>
              </a:tr>
            </a:tbl>
          </a:graphicData>
        </a:graphic>
      </p:graphicFrame>
      <p:graphicFrame>
        <p:nvGraphicFramePr>
          <p:cNvPr id="43" name="Table 33">
            <a:extLst>
              <a:ext uri="{FF2B5EF4-FFF2-40B4-BE49-F238E27FC236}">
                <a16:creationId xmlns:a16="http://schemas.microsoft.com/office/drawing/2014/main" id="{0E736AF3-E00C-4BB5-BBAA-B7CEC713C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6653"/>
              </p:ext>
            </p:extLst>
          </p:nvPr>
        </p:nvGraphicFramePr>
        <p:xfrm>
          <a:off x="3099982" y="3198705"/>
          <a:ext cx="4449829" cy="3389361"/>
        </p:xfrm>
        <a:graphic>
          <a:graphicData uri="http://schemas.openxmlformats.org/drawingml/2006/table">
            <a:tbl>
              <a:tblPr firstRow="1" bandRow="1"/>
              <a:tblGrid>
                <a:gridCol w="4449829">
                  <a:extLst>
                    <a:ext uri="{9D8B030D-6E8A-4147-A177-3AD203B41FA5}">
                      <a16:colId xmlns:a16="http://schemas.microsoft.com/office/drawing/2014/main" val="1442247664"/>
                    </a:ext>
                  </a:extLst>
                </a:gridCol>
              </a:tblGrid>
              <a:tr h="4681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Which cigarette brand  (&lt;whether&gt; ready-made &lt;, self-rolled or self-tubed to be shown only if code 2 (RYO), 3 (MYO) are SHOWN in TRA_S2&gt;), do you know , even if only by name</a:t>
                      </a:r>
                      <a:r>
                        <a:rPr lang="en-US" sz="7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?</a:t>
                      </a:r>
                      <a:endParaRPr lang="es-ES" sz="700" b="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4575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944225"/>
                  </a:ext>
                </a:extLst>
              </a:tr>
              <a:tr h="4572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000" b="1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417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910715"/>
                  </a:ext>
                </a:extLst>
              </a:tr>
              <a:tr h="4681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Apart from &lt;Products mentioned in A1_Images &amp; A2_Images &gt;, which other products (variant/style), have you tried at least once over the last 3 months?</a:t>
                      </a:r>
                      <a:endParaRPr lang="es-ES" sz="10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4575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843950"/>
                  </a:ext>
                </a:extLst>
              </a:tr>
              <a:tr h="4572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000" b="1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417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3987"/>
                  </a:ext>
                </a:extLst>
              </a:tr>
              <a:tr h="4572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Apart from &lt;Product mentioned in A1_images&gt;, which other product(s) (variant/style), do you smoke on a monthly basis?</a:t>
                      </a:r>
                      <a:endParaRPr lang="es-ES" sz="10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575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463733"/>
                  </a:ext>
                </a:extLst>
              </a:tr>
              <a:tr h="4572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000" b="1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417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029017"/>
                  </a:ext>
                </a:extLst>
              </a:tr>
              <a:tr h="6242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Which specific product (variant/style) of ready-made cigarettes , self-rolled cigarettes or self tubed cigarettes  &lt;to be shown only if code 1 (RMC), code 2 (RYO), code 3 (MYO) are SHOWN in TRA_S3&gt;, you smoke most often?</a:t>
                      </a:r>
                      <a:endParaRPr lang="es-ES" sz="1000" b="1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4575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512628"/>
                  </a:ext>
                </a:extLst>
              </a:tr>
            </a:tbl>
          </a:graphicData>
        </a:graphic>
      </p:graphicFrame>
      <p:cxnSp>
        <p:nvCxnSpPr>
          <p:cNvPr id="44" name="Straight Arrow Connector 75">
            <a:extLst>
              <a:ext uri="{FF2B5EF4-FFF2-40B4-BE49-F238E27FC236}">
                <a16:creationId xmlns:a16="http://schemas.microsoft.com/office/drawing/2014/main" id="{C3082643-BFEB-416F-987F-787542C77F5E}"/>
              </a:ext>
            </a:extLst>
          </p:cNvPr>
          <p:cNvCxnSpPr>
            <a:cxnSpLocks/>
          </p:cNvCxnSpPr>
          <p:nvPr/>
        </p:nvCxnSpPr>
        <p:spPr>
          <a:xfrm>
            <a:off x="3411990" y="3693537"/>
            <a:ext cx="0" cy="381787"/>
          </a:xfrm>
          <a:prstGeom prst="straightConnector1">
            <a:avLst/>
          </a:prstGeom>
          <a:noFill/>
          <a:ln w="19050" cap="rnd" cmpd="sng" algn="ctr">
            <a:solidFill>
              <a:srgbClr val="8E9696"/>
            </a:solidFill>
            <a:prstDash val="sysDash"/>
            <a:round/>
            <a:tailEnd type="arrow"/>
          </a:ln>
          <a:effectLst/>
        </p:spPr>
      </p:cxnSp>
      <p:cxnSp>
        <p:nvCxnSpPr>
          <p:cNvPr id="48" name="Straight Arrow Connector 75">
            <a:extLst>
              <a:ext uri="{FF2B5EF4-FFF2-40B4-BE49-F238E27FC236}">
                <a16:creationId xmlns:a16="http://schemas.microsoft.com/office/drawing/2014/main" id="{48CD716D-0069-4115-9230-9C54EEC97D60}"/>
              </a:ext>
            </a:extLst>
          </p:cNvPr>
          <p:cNvCxnSpPr>
            <a:cxnSpLocks/>
          </p:cNvCxnSpPr>
          <p:nvPr/>
        </p:nvCxnSpPr>
        <p:spPr>
          <a:xfrm>
            <a:off x="3411990" y="4618884"/>
            <a:ext cx="0" cy="381787"/>
          </a:xfrm>
          <a:prstGeom prst="straightConnector1">
            <a:avLst/>
          </a:prstGeom>
          <a:noFill/>
          <a:ln w="19050" cap="rnd" cmpd="sng" algn="ctr">
            <a:solidFill>
              <a:srgbClr val="8E9696"/>
            </a:solidFill>
            <a:prstDash val="sysDash"/>
            <a:round/>
            <a:tailEnd type="arrow"/>
          </a:ln>
          <a:effectLst/>
        </p:spPr>
      </p:cxnSp>
      <p:cxnSp>
        <p:nvCxnSpPr>
          <p:cNvPr id="49" name="Straight Arrow Connector 75">
            <a:extLst>
              <a:ext uri="{FF2B5EF4-FFF2-40B4-BE49-F238E27FC236}">
                <a16:creationId xmlns:a16="http://schemas.microsoft.com/office/drawing/2014/main" id="{8915C836-4DC1-473C-820A-82B06C6E1A2B}"/>
              </a:ext>
            </a:extLst>
          </p:cNvPr>
          <p:cNvCxnSpPr>
            <a:cxnSpLocks/>
          </p:cNvCxnSpPr>
          <p:nvPr/>
        </p:nvCxnSpPr>
        <p:spPr>
          <a:xfrm>
            <a:off x="3411990" y="5529678"/>
            <a:ext cx="0" cy="381787"/>
          </a:xfrm>
          <a:prstGeom prst="straightConnector1">
            <a:avLst/>
          </a:prstGeom>
          <a:noFill/>
          <a:ln w="19050" cap="rnd" cmpd="sng" algn="ctr">
            <a:solidFill>
              <a:srgbClr val="8E9696"/>
            </a:solidFill>
            <a:prstDash val="sysDash"/>
            <a:round/>
            <a:tailEnd type="arrow"/>
          </a:ln>
          <a:effectLst/>
        </p:spPr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33C2BC6A-7271-4E8B-B458-D9E37947898C}"/>
              </a:ext>
            </a:extLst>
          </p:cNvPr>
          <p:cNvGrpSpPr/>
          <p:nvPr/>
        </p:nvGrpSpPr>
        <p:grpSpPr>
          <a:xfrm>
            <a:off x="636607" y="3198705"/>
            <a:ext cx="2245805" cy="3891615"/>
            <a:chOff x="559386" y="2811476"/>
            <a:chExt cx="1973932" cy="3420504"/>
          </a:xfrm>
        </p:grpSpPr>
        <p:sp>
          <p:nvSpPr>
            <p:cNvPr id="21" name="Parallelogram 57">
              <a:extLst>
                <a:ext uri="{FF2B5EF4-FFF2-40B4-BE49-F238E27FC236}">
                  <a16:creationId xmlns:a16="http://schemas.microsoft.com/office/drawing/2014/main" id="{191633D9-028B-47F7-B10D-36D9FAA9B556}"/>
                </a:ext>
              </a:extLst>
            </p:cNvPr>
            <p:cNvSpPr/>
            <p:nvPr/>
          </p:nvSpPr>
          <p:spPr>
            <a:xfrm>
              <a:off x="919203" y="4060376"/>
              <a:ext cx="1314461" cy="265821"/>
            </a:xfrm>
            <a:prstGeom prst="parallelogram">
              <a:avLst>
                <a:gd name="adj" fmla="val 74526"/>
              </a:avLst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0288">
                <a:defRPr/>
              </a:pPr>
              <a:endParaRPr lang="es-ES" sz="1138" b="1" kern="0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26" name="Parallelogram 58">
              <a:extLst>
                <a:ext uri="{FF2B5EF4-FFF2-40B4-BE49-F238E27FC236}">
                  <a16:creationId xmlns:a16="http://schemas.microsoft.com/office/drawing/2014/main" id="{F6B3B84D-529F-4DC5-89A2-60852B24F1A4}"/>
                </a:ext>
              </a:extLst>
            </p:cNvPr>
            <p:cNvSpPr/>
            <p:nvPr/>
          </p:nvSpPr>
          <p:spPr>
            <a:xfrm>
              <a:off x="738631" y="3303015"/>
              <a:ext cx="1678260" cy="265821"/>
            </a:xfrm>
            <a:prstGeom prst="parallelogram">
              <a:avLst>
                <a:gd name="adj" fmla="val 84954"/>
              </a:avLst>
            </a:prstGeom>
            <a:solidFill>
              <a:schemeClr val="bg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0288">
                <a:defRPr/>
              </a:pPr>
              <a:endParaRPr lang="es-ES" sz="1138" b="1" kern="0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27" name="Trapezoid 59">
              <a:extLst>
                <a:ext uri="{FF2B5EF4-FFF2-40B4-BE49-F238E27FC236}">
                  <a16:creationId xmlns:a16="http://schemas.microsoft.com/office/drawing/2014/main" id="{56C0BA11-D1B7-4079-BCD2-F8F15B0CB2BA}"/>
                </a:ext>
              </a:extLst>
            </p:cNvPr>
            <p:cNvSpPr/>
            <p:nvPr/>
          </p:nvSpPr>
          <p:spPr>
            <a:xfrm rot="10800000" flipH="1">
              <a:off x="559386" y="2811476"/>
              <a:ext cx="1973932" cy="491540"/>
            </a:xfrm>
            <a:prstGeom prst="trapezoid">
              <a:avLst>
                <a:gd name="adj" fmla="val 21570"/>
              </a:avLst>
            </a:prstGeom>
            <a:solidFill>
              <a:srgbClr val="B4B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1040288">
                <a:defRPr/>
              </a:pPr>
              <a:endParaRPr lang="es-ES" sz="1138" b="1" kern="0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28" name="Trapezoid 60">
              <a:extLst>
                <a:ext uri="{FF2B5EF4-FFF2-40B4-BE49-F238E27FC236}">
                  <a16:creationId xmlns:a16="http://schemas.microsoft.com/office/drawing/2014/main" id="{B224A761-276C-4699-96A0-390AE99EB187}"/>
                </a:ext>
              </a:extLst>
            </p:cNvPr>
            <p:cNvSpPr/>
            <p:nvPr/>
          </p:nvSpPr>
          <p:spPr>
            <a:xfrm flipV="1">
              <a:off x="738631" y="3568836"/>
              <a:ext cx="1615443" cy="491540"/>
            </a:xfrm>
            <a:prstGeom prst="trapezoid">
              <a:avLst>
                <a:gd name="adj" fmla="val 2206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0288">
                <a:defRPr/>
              </a:pPr>
              <a:endParaRPr lang="es-ES" sz="1138" b="1" kern="0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29" name="Parallelogram 61">
              <a:extLst>
                <a:ext uri="{FF2B5EF4-FFF2-40B4-BE49-F238E27FC236}">
                  <a16:creationId xmlns:a16="http://schemas.microsoft.com/office/drawing/2014/main" id="{BA711D19-49E2-423F-A86D-52F9756746FF}"/>
                </a:ext>
              </a:extLst>
            </p:cNvPr>
            <p:cNvSpPr/>
            <p:nvPr/>
          </p:nvSpPr>
          <p:spPr>
            <a:xfrm>
              <a:off x="1099775" y="4817738"/>
              <a:ext cx="955971" cy="265821"/>
            </a:xfrm>
            <a:prstGeom prst="parallelogram">
              <a:avLst>
                <a:gd name="adj" fmla="val 74526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0288">
                <a:defRPr/>
              </a:pPr>
              <a:endParaRPr lang="es-ES" sz="1138" b="1" kern="0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30" name="Trapezoid 62">
              <a:extLst>
                <a:ext uri="{FF2B5EF4-FFF2-40B4-BE49-F238E27FC236}">
                  <a16:creationId xmlns:a16="http://schemas.microsoft.com/office/drawing/2014/main" id="{4CC862EE-243C-46A8-A4F8-A60499771E9B}"/>
                </a:ext>
              </a:extLst>
            </p:cNvPr>
            <p:cNvSpPr/>
            <p:nvPr/>
          </p:nvSpPr>
          <p:spPr>
            <a:xfrm flipV="1">
              <a:off x="919203" y="4326197"/>
              <a:ext cx="1254298" cy="491540"/>
            </a:xfrm>
            <a:prstGeom prst="trapezoid">
              <a:avLst>
                <a:gd name="adj" fmla="val 2157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0288">
                <a:defRPr/>
              </a:pPr>
              <a:endParaRPr lang="es-ES" sz="1138" b="1" kern="0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31" name="Trapezoid 63">
              <a:extLst>
                <a:ext uri="{FF2B5EF4-FFF2-40B4-BE49-F238E27FC236}">
                  <a16:creationId xmlns:a16="http://schemas.microsoft.com/office/drawing/2014/main" id="{50F3963F-989E-4BF8-BCB1-E1C41BDFE175}"/>
                </a:ext>
              </a:extLst>
            </p:cNvPr>
            <p:cNvSpPr/>
            <p:nvPr/>
          </p:nvSpPr>
          <p:spPr>
            <a:xfrm flipV="1">
              <a:off x="1099776" y="5083558"/>
              <a:ext cx="893153" cy="491540"/>
            </a:xfrm>
            <a:prstGeom prst="trapezoid">
              <a:avLst>
                <a:gd name="adj" fmla="val 215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0288">
                <a:defRPr/>
              </a:pPr>
              <a:endParaRPr lang="es-ES" sz="1138" b="1" kern="0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35" name="Rectangle 71">
              <a:extLst>
                <a:ext uri="{FF2B5EF4-FFF2-40B4-BE49-F238E27FC236}">
                  <a16:creationId xmlns:a16="http://schemas.microsoft.com/office/drawing/2014/main" id="{127F92BB-642E-431B-97A2-C8A392AE7F81}"/>
                </a:ext>
              </a:extLst>
            </p:cNvPr>
            <p:cNvSpPr/>
            <p:nvPr/>
          </p:nvSpPr>
          <p:spPr>
            <a:xfrm>
              <a:off x="1091542" y="2943937"/>
              <a:ext cx="909617" cy="226617"/>
            </a:xfrm>
            <a:prstGeom prst="rect">
              <a:avLst/>
            </a:prstGeom>
          </p:spPr>
          <p:txBody>
            <a:bodyPr wrap="none" lIns="40958" tIns="40958" rIns="40958" bIns="40958" anchor="ctr">
              <a:spAutoFit/>
            </a:bodyPr>
            <a:lstStyle/>
            <a:p>
              <a:pPr algn="ctr" defTabSz="1040288">
                <a:defRPr/>
              </a:pPr>
              <a:r>
                <a:rPr lang="es-ES" sz="1138" b="1" kern="0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AWARENESS</a:t>
              </a:r>
            </a:p>
          </p:txBody>
        </p:sp>
        <p:sp>
          <p:nvSpPr>
            <p:cNvPr id="36" name="Rectangle 72">
              <a:extLst>
                <a:ext uri="{FF2B5EF4-FFF2-40B4-BE49-F238E27FC236}">
                  <a16:creationId xmlns:a16="http://schemas.microsoft.com/office/drawing/2014/main" id="{5CCC6E96-17CF-48BA-95B4-C306892A7633}"/>
                </a:ext>
              </a:extLst>
            </p:cNvPr>
            <p:cNvSpPr/>
            <p:nvPr/>
          </p:nvSpPr>
          <p:spPr>
            <a:xfrm>
              <a:off x="1320498" y="3701298"/>
              <a:ext cx="451709" cy="226617"/>
            </a:xfrm>
            <a:prstGeom prst="rect">
              <a:avLst/>
            </a:prstGeom>
          </p:spPr>
          <p:txBody>
            <a:bodyPr wrap="none" lIns="40958" tIns="40958" rIns="40958" bIns="40958" anchor="ctr">
              <a:spAutoFit/>
            </a:bodyPr>
            <a:lstStyle/>
            <a:p>
              <a:pPr algn="ctr" defTabSz="1040288">
                <a:defRPr/>
              </a:pPr>
              <a:r>
                <a:rPr lang="es-ES" sz="1138" b="1" kern="0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TRIAL</a:t>
              </a:r>
            </a:p>
          </p:txBody>
        </p:sp>
        <p:sp>
          <p:nvSpPr>
            <p:cNvPr id="37" name="Rectangle 73">
              <a:extLst>
                <a:ext uri="{FF2B5EF4-FFF2-40B4-BE49-F238E27FC236}">
                  <a16:creationId xmlns:a16="http://schemas.microsoft.com/office/drawing/2014/main" id="{E531E7D6-0AAE-4467-A6F1-6D35BDB135EE}"/>
                </a:ext>
              </a:extLst>
            </p:cNvPr>
            <p:cNvSpPr/>
            <p:nvPr/>
          </p:nvSpPr>
          <p:spPr>
            <a:xfrm>
              <a:off x="631995" y="4466606"/>
              <a:ext cx="1825471" cy="226617"/>
            </a:xfrm>
            <a:prstGeom prst="rect">
              <a:avLst/>
            </a:prstGeom>
          </p:spPr>
          <p:txBody>
            <a:bodyPr wrap="square" lIns="40958" tIns="40958" rIns="40958" bIns="40958" anchor="ctr">
              <a:spAutoFit/>
            </a:bodyPr>
            <a:lstStyle/>
            <a:p>
              <a:pPr algn="ctr" defTabSz="1040288">
                <a:defRPr/>
              </a:pPr>
              <a:r>
                <a:rPr lang="es-ES" sz="1138" b="1" kern="0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REPERTOIRE</a:t>
              </a:r>
            </a:p>
          </p:txBody>
        </p:sp>
        <p:sp>
          <p:nvSpPr>
            <p:cNvPr id="38" name="Rectangle 74">
              <a:extLst>
                <a:ext uri="{FF2B5EF4-FFF2-40B4-BE49-F238E27FC236}">
                  <a16:creationId xmlns:a16="http://schemas.microsoft.com/office/drawing/2014/main" id="{5634A79A-927C-4E14-82DA-A0EE527CC76A}"/>
                </a:ext>
              </a:extLst>
            </p:cNvPr>
            <p:cNvSpPr/>
            <p:nvPr/>
          </p:nvSpPr>
          <p:spPr>
            <a:xfrm>
              <a:off x="1191579" y="5216019"/>
              <a:ext cx="709546" cy="226617"/>
            </a:xfrm>
            <a:prstGeom prst="rect">
              <a:avLst/>
            </a:prstGeom>
          </p:spPr>
          <p:txBody>
            <a:bodyPr wrap="none" lIns="40958" tIns="40958" rIns="40958" bIns="40958" anchor="ctr">
              <a:spAutoFit/>
            </a:bodyPr>
            <a:lstStyle/>
            <a:p>
              <a:pPr algn="ctr" defTabSz="1040288">
                <a:defRPr/>
              </a:pPr>
              <a:r>
                <a:rPr lang="es-ES" sz="1138" b="1" kern="0" dirty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REGULAR</a:t>
              </a:r>
            </a:p>
          </p:txBody>
        </p:sp>
        <p:sp>
          <p:nvSpPr>
            <p:cNvPr id="39" name="Parallelogram 61">
              <a:extLst>
                <a:ext uri="{FF2B5EF4-FFF2-40B4-BE49-F238E27FC236}">
                  <a16:creationId xmlns:a16="http://schemas.microsoft.com/office/drawing/2014/main" id="{0D973B96-39CB-4741-976B-A0C56838DE10}"/>
                </a:ext>
              </a:extLst>
            </p:cNvPr>
            <p:cNvSpPr/>
            <p:nvPr/>
          </p:nvSpPr>
          <p:spPr>
            <a:xfrm>
              <a:off x="1245766" y="5575474"/>
              <a:ext cx="644182" cy="229836"/>
            </a:xfrm>
            <a:prstGeom prst="parallelogram">
              <a:avLst>
                <a:gd name="adj" fmla="val 74526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0288">
                <a:defRPr/>
              </a:pPr>
              <a:endParaRPr lang="es-ES" sz="1365" b="1" kern="0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40" name="Trapezoid 63">
              <a:extLst>
                <a:ext uri="{FF2B5EF4-FFF2-40B4-BE49-F238E27FC236}">
                  <a16:creationId xmlns:a16="http://schemas.microsoft.com/office/drawing/2014/main" id="{44A17A9B-CB84-49AB-B6AE-DDBA69A8E85F}"/>
                </a:ext>
              </a:extLst>
            </p:cNvPr>
            <p:cNvSpPr/>
            <p:nvPr/>
          </p:nvSpPr>
          <p:spPr>
            <a:xfrm flipV="1">
              <a:off x="1245767" y="5806982"/>
              <a:ext cx="601852" cy="424998"/>
            </a:xfrm>
            <a:prstGeom prst="trapezoid">
              <a:avLst>
                <a:gd name="adj" fmla="val 21570"/>
              </a:avLst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0288">
                <a:defRPr/>
              </a:pPr>
              <a:endParaRPr lang="es-ES" sz="1365" b="1" kern="0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41" name="Rectangle 74">
              <a:extLst>
                <a:ext uri="{FF2B5EF4-FFF2-40B4-BE49-F238E27FC236}">
                  <a16:creationId xmlns:a16="http://schemas.microsoft.com/office/drawing/2014/main" id="{62A92A34-96BB-4E1C-BCCC-6FB57ABA718F}"/>
                </a:ext>
              </a:extLst>
            </p:cNvPr>
            <p:cNvSpPr/>
            <p:nvPr/>
          </p:nvSpPr>
          <p:spPr>
            <a:xfrm>
              <a:off x="1184316" y="5890864"/>
              <a:ext cx="802536" cy="226617"/>
            </a:xfrm>
            <a:prstGeom prst="rect">
              <a:avLst/>
            </a:prstGeom>
          </p:spPr>
          <p:txBody>
            <a:bodyPr wrap="none" lIns="40958" tIns="40958" rIns="40958" bIns="40958" anchor="ctr">
              <a:spAutoFit/>
            </a:bodyPr>
            <a:lstStyle/>
            <a:p>
              <a:pPr algn="ctr" defTabSz="1040288">
                <a:defRPr/>
              </a:pPr>
              <a:r>
                <a:rPr lang="es-ES" sz="1138" b="1" kern="0" dirty="0">
                  <a:solidFill>
                    <a:schemeClr val="bg2">
                      <a:lumMod val="10000"/>
                    </a:schemeClr>
                  </a:solidFill>
                  <a:highlight>
                    <a:srgbClr val="C0C0C0"/>
                  </a:highlight>
                  <a:latin typeface="+mj-lt"/>
                </a:rPr>
                <a:t>EXCLUSIVE</a:t>
              </a:r>
            </a:p>
          </p:txBody>
        </p:sp>
      </p:grpSp>
      <p:cxnSp>
        <p:nvCxnSpPr>
          <p:cNvPr id="42" name="Straight Arrow Connector 75">
            <a:extLst>
              <a:ext uri="{FF2B5EF4-FFF2-40B4-BE49-F238E27FC236}">
                <a16:creationId xmlns:a16="http://schemas.microsoft.com/office/drawing/2014/main" id="{7AF243AF-B2BD-4E1F-B093-EE584903EF69}"/>
              </a:ext>
            </a:extLst>
          </p:cNvPr>
          <p:cNvCxnSpPr>
            <a:cxnSpLocks/>
          </p:cNvCxnSpPr>
          <p:nvPr/>
        </p:nvCxnSpPr>
        <p:spPr>
          <a:xfrm>
            <a:off x="3408493" y="6576251"/>
            <a:ext cx="0" cy="381787"/>
          </a:xfrm>
          <a:prstGeom prst="straightConnector1">
            <a:avLst/>
          </a:prstGeom>
          <a:noFill/>
          <a:ln w="19050" cap="rnd" cmpd="sng" algn="ctr">
            <a:solidFill>
              <a:srgbClr val="8E9696"/>
            </a:solidFill>
            <a:prstDash val="sysDash"/>
            <a:round/>
            <a:tailEnd type="arrow"/>
          </a:ln>
          <a:effectLst/>
        </p:spPr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3274415-716C-4217-8CC7-98CB99C851AA}"/>
              </a:ext>
            </a:extLst>
          </p:cNvPr>
          <p:cNvSpPr txBox="1"/>
          <p:nvPr/>
        </p:nvSpPr>
        <p:spPr>
          <a:xfrm>
            <a:off x="3238120" y="6923823"/>
            <a:ext cx="3996726" cy="565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24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If you were to allocate 10 chips/coins to reflect how many sticks of &lt;products mentioned in A1_Images and A2_Images&gt; you smoke per month, how would you allocate the 10 chips/coins? </a:t>
            </a:r>
            <a:endParaRPr lang="en-GB" sz="1024" dirty="0">
              <a:solidFill>
                <a:schemeClr val="accent6">
                  <a:lumMod val="10000"/>
                </a:schemeClr>
              </a:solidFill>
              <a:latin typeface="+mj-lt"/>
            </a:endParaRPr>
          </a:p>
        </p:txBody>
      </p:sp>
      <p:graphicFrame>
        <p:nvGraphicFramePr>
          <p:cNvPr id="46" name="Table 3">
            <a:extLst>
              <a:ext uri="{FF2B5EF4-FFF2-40B4-BE49-F238E27FC236}">
                <a16:creationId xmlns:a16="http://schemas.microsoft.com/office/drawing/2014/main" id="{5B1C213F-C07A-4EFC-B6C6-5B645264C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890498"/>
              </p:ext>
            </p:extLst>
          </p:nvPr>
        </p:nvGraphicFramePr>
        <p:xfrm>
          <a:off x="8058216" y="2377146"/>
          <a:ext cx="5392278" cy="368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2278">
                  <a:extLst>
                    <a:ext uri="{9D8B030D-6E8A-4147-A177-3AD203B41FA5}">
                      <a16:colId xmlns:a16="http://schemas.microsoft.com/office/drawing/2014/main" val="2964676263"/>
                    </a:ext>
                  </a:extLst>
                </a:gridCol>
              </a:tblGrid>
              <a:tr h="368625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dirty="0">
                          <a:solidFill>
                            <a:schemeClr val="bg1"/>
                          </a:solidFill>
                          <a:latin typeface="+mj-lt"/>
                        </a:rPr>
                        <a:t>Switching</a:t>
                      </a:r>
                    </a:p>
                  </a:txBody>
                  <a:tcPr marL="81917" marR="0" marT="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92400"/>
                  </a:ext>
                </a:extLst>
              </a:tr>
            </a:tbl>
          </a:graphicData>
        </a:graphic>
      </p:graphicFrame>
      <p:sp>
        <p:nvSpPr>
          <p:cNvPr id="47" name="CuadroTexto 46">
            <a:extLst>
              <a:ext uri="{FF2B5EF4-FFF2-40B4-BE49-F238E27FC236}">
                <a16:creationId xmlns:a16="http://schemas.microsoft.com/office/drawing/2014/main" id="{B55F3D0E-BFDB-4B1A-8358-22B74ACCF007}"/>
              </a:ext>
            </a:extLst>
          </p:cNvPr>
          <p:cNvSpPr txBox="1"/>
          <p:nvPr/>
        </p:nvSpPr>
        <p:spPr>
          <a:xfrm>
            <a:off x="8058217" y="3513007"/>
            <a:ext cx="2839146" cy="1037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40313">
              <a:defRPr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Which specific product (variant/style) of ready-made cigarettes , self-rolled cigarettes or self tubed cigarettes  &lt;to be shown only if code 1 (RMC), code 2 (RYO), code 3 (MYO) are SHOWN in TRA_S3&gt;, you smoke most often?</a:t>
            </a:r>
            <a:endParaRPr lang="es-ES" sz="1024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749D119-2CD4-4CD0-85D6-F0B24596BB8F}"/>
              </a:ext>
            </a:extLst>
          </p:cNvPr>
          <p:cNvSpPr txBox="1"/>
          <p:nvPr/>
        </p:nvSpPr>
        <p:spPr>
          <a:xfrm>
            <a:off x="10992994" y="3403224"/>
            <a:ext cx="2457500" cy="22988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en-US" sz="1024" dirty="0">
                <a:solidFill>
                  <a:schemeClr val="bg2">
                    <a:lumMod val="10000"/>
                  </a:schemeClr>
                </a:solidFill>
              </a:rPr>
              <a:t>Previously you mentioned that you have been smoking &lt;product mentioned in A1_Images&gt; &lt;text to show based on timeframe mentioned in A1a&gt;.</a:t>
            </a:r>
          </a:p>
          <a:p>
            <a:endParaRPr lang="en-US" sz="1024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024" dirty="0">
                <a:solidFill>
                  <a:schemeClr val="bg2">
                    <a:lumMod val="10000"/>
                  </a:schemeClr>
                </a:solidFill>
              </a:rPr>
              <a:t>Since reaching the legal smoking age, which product (variant/style) of ready-made cigarettes &lt;, self-rolled cigarettes or self tubed cigarettes to be shown only if code 2 (RYO), 3 (MYO) are SHOWN in TRA_S2&gt; you smoked most often before &lt;product mentioned in A1_Images&gt;, if any?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943E8E3-F702-44B6-B0AF-2A8A80ACED4A}"/>
              </a:ext>
            </a:extLst>
          </p:cNvPr>
          <p:cNvSpPr txBox="1"/>
          <p:nvPr/>
        </p:nvSpPr>
        <p:spPr>
          <a:xfrm>
            <a:off x="8058217" y="4978308"/>
            <a:ext cx="3006379" cy="722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Since reaching the legal smoking age, for how long have you been consuming &lt;Product mentioned in A1&gt; as your most frequently smoked product? </a:t>
            </a:r>
            <a:endParaRPr lang="en-GB" sz="1024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52" name="Rectangle 74">
            <a:extLst>
              <a:ext uri="{FF2B5EF4-FFF2-40B4-BE49-F238E27FC236}">
                <a16:creationId xmlns:a16="http://schemas.microsoft.com/office/drawing/2014/main" id="{B4A4607C-CA77-4286-A1C9-C78170D62DE8}"/>
              </a:ext>
            </a:extLst>
          </p:cNvPr>
          <p:cNvSpPr/>
          <p:nvPr/>
        </p:nvSpPr>
        <p:spPr>
          <a:xfrm>
            <a:off x="8115531" y="3287544"/>
            <a:ext cx="807273" cy="257829"/>
          </a:xfrm>
          <a:prstGeom prst="rect">
            <a:avLst/>
          </a:prstGeom>
        </p:spPr>
        <p:txBody>
          <a:bodyPr wrap="none" lIns="40958" tIns="40958" rIns="40958" bIns="40958" anchor="ctr">
            <a:spAutoFit/>
          </a:bodyPr>
          <a:lstStyle/>
          <a:p>
            <a:pPr algn="ctr" defTabSz="1040288">
              <a:defRPr/>
            </a:pPr>
            <a:r>
              <a:rPr lang="es-ES" sz="1138" b="1" kern="0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+mj-lt"/>
              </a:rPr>
              <a:t>REGULAR</a:t>
            </a:r>
          </a:p>
        </p:txBody>
      </p:sp>
      <p:sp>
        <p:nvSpPr>
          <p:cNvPr id="53" name="Rectangle 74">
            <a:extLst>
              <a:ext uri="{FF2B5EF4-FFF2-40B4-BE49-F238E27FC236}">
                <a16:creationId xmlns:a16="http://schemas.microsoft.com/office/drawing/2014/main" id="{5DD55182-60A1-448B-AF5D-DA613F982873}"/>
              </a:ext>
            </a:extLst>
          </p:cNvPr>
          <p:cNvSpPr/>
          <p:nvPr/>
        </p:nvSpPr>
        <p:spPr>
          <a:xfrm>
            <a:off x="10946406" y="3184925"/>
            <a:ext cx="1612728" cy="257829"/>
          </a:xfrm>
          <a:prstGeom prst="rect">
            <a:avLst/>
          </a:prstGeom>
        </p:spPr>
        <p:txBody>
          <a:bodyPr wrap="square" lIns="40958" tIns="40958" rIns="40958" bIns="40958" anchor="ctr">
            <a:spAutoFit/>
          </a:bodyPr>
          <a:lstStyle/>
          <a:p>
            <a:pPr algn="ctr" defTabSz="1040288"/>
            <a:r>
              <a:rPr lang="es-ES" sz="1138" b="1" kern="0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+mj-lt"/>
              </a:rPr>
              <a:t>PREVIOUS BRAND</a:t>
            </a:r>
          </a:p>
        </p:txBody>
      </p:sp>
      <p:sp>
        <p:nvSpPr>
          <p:cNvPr id="54" name="Rectangle 74">
            <a:extLst>
              <a:ext uri="{FF2B5EF4-FFF2-40B4-BE49-F238E27FC236}">
                <a16:creationId xmlns:a16="http://schemas.microsoft.com/office/drawing/2014/main" id="{384A55C1-1979-4212-B9AC-479E85942ABF}"/>
              </a:ext>
            </a:extLst>
          </p:cNvPr>
          <p:cNvSpPr/>
          <p:nvPr/>
        </p:nvSpPr>
        <p:spPr>
          <a:xfrm>
            <a:off x="8095653" y="4718074"/>
            <a:ext cx="2504854" cy="257829"/>
          </a:xfrm>
          <a:prstGeom prst="rect">
            <a:avLst/>
          </a:prstGeom>
        </p:spPr>
        <p:txBody>
          <a:bodyPr wrap="none" lIns="40958" tIns="40958" rIns="40958" bIns="40958" anchor="ctr">
            <a:spAutoFit/>
          </a:bodyPr>
          <a:lstStyle/>
          <a:p>
            <a:pPr algn="ctr" defTabSz="1040288">
              <a:defRPr/>
            </a:pPr>
            <a:r>
              <a:rPr lang="es-ES" sz="1138" b="1" kern="0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+mj-lt"/>
              </a:rPr>
              <a:t>TIME SMOKING REGULAR BRAND</a:t>
            </a:r>
          </a:p>
        </p:txBody>
      </p:sp>
      <p:sp>
        <p:nvSpPr>
          <p:cNvPr id="55" name="Rectangle 74">
            <a:extLst>
              <a:ext uri="{FF2B5EF4-FFF2-40B4-BE49-F238E27FC236}">
                <a16:creationId xmlns:a16="http://schemas.microsoft.com/office/drawing/2014/main" id="{6CFA0730-B079-499D-A032-93786AEE2495}"/>
              </a:ext>
            </a:extLst>
          </p:cNvPr>
          <p:cNvSpPr/>
          <p:nvPr/>
        </p:nvSpPr>
        <p:spPr>
          <a:xfrm>
            <a:off x="11074454" y="5951756"/>
            <a:ext cx="2294580" cy="257829"/>
          </a:xfrm>
          <a:prstGeom prst="rect">
            <a:avLst/>
          </a:prstGeom>
        </p:spPr>
        <p:txBody>
          <a:bodyPr wrap="square" lIns="40958" tIns="40958" rIns="40958" bIns="40958" anchor="ctr">
            <a:spAutoFit/>
          </a:bodyPr>
          <a:lstStyle/>
          <a:p>
            <a:pPr algn="ctr" defTabSz="1040288"/>
            <a:r>
              <a:rPr lang="es-ES" sz="1138" b="1" kern="0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+mj-lt"/>
              </a:rPr>
              <a:t>SWITCHING BRAND REASONS 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F849847-EB73-4930-9FEE-00750687AEDB}"/>
              </a:ext>
            </a:extLst>
          </p:cNvPr>
          <p:cNvSpPr txBox="1"/>
          <p:nvPr/>
        </p:nvSpPr>
        <p:spPr>
          <a:xfrm>
            <a:off x="11052244" y="6195415"/>
            <a:ext cx="2294580" cy="5651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z="1024" dirty="0">
                <a:solidFill>
                  <a:schemeClr val="bg2">
                    <a:lumMod val="10000"/>
                  </a:schemeClr>
                </a:solidFill>
              </a:rPr>
              <a:t>When you started using &lt;Product mentioned in A1_Images&gt;, what were the main reasons? </a:t>
            </a:r>
            <a:endParaRPr lang="en-GB" sz="1024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31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8320A1-AC74-4F89-9456-14D65DF1AC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488" y="1339163"/>
            <a:ext cx="12943896" cy="402692"/>
          </a:xfrm>
        </p:spPr>
        <p:txBody>
          <a:bodyPr/>
          <a:lstStyle/>
          <a:p>
            <a:r>
              <a:rPr lang="en-GB" dirty="0"/>
              <a:t>FCT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622D25F-2508-4892-8EDB-9B5524C3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9" y="459293"/>
            <a:ext cx="12950476" cy="546260"/>
          </a:xfrm>
        </p:spPr>
        <p:txBody>
          <a:bodyPr/>
          <a:lstStyle/>
          <a:p>
            <a:r>
              <a:rPr lang="en-GB" dirty="0"/>
              <a:t>Tracker Other Categories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824CD35-8291-449B-BD1C-12C9AEA6A20E}"/>
              </a:ext>
            </a:extLst>
          </p:cNvPr>
          <p:cNvSpPr txBox="1"/>
          <p:nvPr/>
        </p:nvSpPr>
        <p:spPr>
          <a:xfrm>
            <a:off x="510939" y="2635330"/>
            <a:ext cx="33037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TIME CONSUMPTION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Since reaching the legal smoking age, for how long have you been smoking self-rolled and/or self-tubed cigarettes from loose tobacco?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D3B0D77-AB9E-4527-B4F9-E9360A27C55F}"/>
              </a:ext>
            </a:extLst>
          </p:cNvPr>
          <p:cNvSpPr txBox="1"/>
          <p:nvPr/>
        </p:nvSpPr>
        <p:spPr>
          <a:xfrm>
            <a:off x="510939" y="3431347"/>
            <a:ext cx="33037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PREVIOUS CATEGORY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Since reaching the legal smoking age, what did you smoke before you started self-rolled and/or self-tubed cigarettes from loose tobacco?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D42A583-75A0-483A-9B34-5CC5490C3003}"/>
              </a:ext>
            </a:extLst>
          </p:cNvPr>
          <p:cNvSpPr txBox="1"/>
          <p:nvPr/>
        </p:nvSpPr>
        <p:spPr>
          <a:xfrm>
            <a:off x="510938" y="4227393"/>
            <a:ext cx="33037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CATEGORY CONSUMPTION DRIVERS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For which reasons did you start smoking self-rolled and/or self-tubed cigarettes from loose tobacco?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2F52BAA-1FEA-4BB4-8F89-68B409F94C06}"/>
              </a:ext>
            </a:extLst>
          </p:cNvPr>
          <p:cNvSpPr txBox="1"/>
          <p:nvPr/>
        </p:nvSpPr>
        <p:spPr>
          <a:xfrm>
            <a:off x="510937" y="5116105"/>
            <a:ext cx="3303794" cy="114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PRODUCT CONSUMPTION DRIVERS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You mentioned that &lt;Product(s) mentioned in A1/A2&gt; &lt;is if NO ANSWER AT A2&gt; &lt;are if ANSWER AT A2&gt; among the tobacco products you smoke. For which reasons do you use this/these product(s)?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8EA513-0F28-4E70-BA49-980134435C4C}"/>
              </a:ext>
            </a:extLst>
          </p:cNvPr>
          <p:cNvSpPr txBox="1"/>
          <p:nvPr/>
        </p:nvSpPr>
        <p:spPr>
          <a:xfrm>
            <a:off x="571416" y="2104177"/>
            <a:ext cx="3276667" cy="3724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1820" b="1" dirty="0">
                <a:solidFill>
                  <a:schemeClr val="bg1"/>
                </a:solidFill>
              </a:rPr>
              <a:t>Category Entry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269E20B-5363-4886-A97B-BEFE1413C788}"/>
              </a:ext>
            </a:extLst>
          </p:cNvPr>
          <p:cNvSpPr txBox="1"/>
          <p:nvPr/>
        </p:nvSpPr>
        <p:spPr>
          <a:xfrm>
            <a:off x="4863374" y="2672848"/>
            <a:ext cx="3557682" cy="442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PURCHASE FREQUENCY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How often do you buy pouches/tin/bags/buckets?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9971B61-365D-435C-B69A-AF54D1430355}"/>
              </a:ext>
            </a:extLst>
          </p:cNvPr>
          <p:cNvSpPr txBox="1"/>
          <p:nvPr/>
        </p:nvSpPr>
        <p:spPr>
          <a:xfrm>
            <a:off x="4863374" y="3201685"/>
            <a:ext cx="3557682" cy="617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PURCHASED UNITS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How many pouches/tins/bags/buckets do you usually buy at one time?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6F3C319-2FB2-4BF5-AB4F-08BDACC19209}"/>
              </a:ext>
            </a:extLst>
          </p:cNvPr>
          <p:cNvSpPr txBox="1"/>
          <p:nvPr/>
        </p:nvSpPr>
        <p:spPr>
          <a:xfrm>
            <a:off x="4863374" y="3831986"/>
            <a:ext cx="3557682" cy="617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LAST PURCHASE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How long does one pouch/tin/bag/bucket typically last?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B2E86CE-05A1-4B36-83EB-6ACD04811F84}"/>
              </a:ext>
            </a:extLst>
          </p:cNvPr>
          <p:cNvSpPr txBox="1"/>
          <p:nvPr/>
        </p:nvSpPr>
        <p:spPr>
          <a:xfrm>
            <a:off x="4863374" y="4402475"/>
            <a:ext cx="3557682" cy="617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RMC CONSUMPTION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On which occasions or in which situations do you smoke ready-made cigarettes?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C5D380F-6B4F-48A6-892D-4E907E557927}"/>
              </a:ext>
            </a:extLst>
          </p:cNvPr>
          <p:cNvSpPr txBox="1"/>
          <p:nvPr/>
        </p:nvSpPr>
        <p:spPr>
          <a:xfrm>
            <a:off x="4863374" y="2096563"/>
            <a:ext cx="3276667" cy="37241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1820" b="1" dirty="0">
                <a:solidFill>
                  <a:schemeClr val="bg1"/>
                </a:solidFill>
              </a:rPr>
              <a:t>Habits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B384465-DA7B-4E85-9581-C0E6ED010D28}"/>
              </a:ext>
            </a:extLst>
          </p:cNvPr>
          <p:cNvSpPr txBox="1"/>
          <p:nvPr/>
        </p:nvSpPr>
        <p:spPr>
          <a:xfrm>
            <a:off x="4863374" y="4939924"/>
            <a:ext cx="3939459" cy="4425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000"/>
            </a:lvl1pPr>
          </a:lstStyle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WEIGHT REGULAR PRODUCT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How many grams do your regular pack of </a:t>
            </a:r>
            <a:r>
              <a:rPr lang="en-US" sz="1138" dirty="0" err="1">
                <a:solidFill>
                  <a:schemeClr val="bg2">
                    <a:lumMod val="10000"/>
                  </a:schemeClr>
                </a:solidFill>
              </a:rPr>
              <a:t>ryo</a:t>
            </a:r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en-US" sz="1138" dirty="0" err="1">
                <a:solidFill>
                  <a:schemeClr val="bg2">
                    <a:lumMod val="10000"/>
                  </a:schemeClr>
                </a:solidFill>
              </a:rPr>
              <a:t>myo</a:t>
            </a:r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 weight?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D2BF309-6EB1-4A05-ABB8-D9EC15111DC1}"/>
              </a:ext>
            </a:extLst>
          </p:cNvPr>
          <p:cNvSpPr txBox="1"/>
          <p:nvPr/>
        </p:nvSpPr>
        <p:spPr>
          <a:xfrm>
            <a:off x="4863374" y="5416235"/>
            <a:ext cx="3939459" cy="4425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000"/>
            </a:lvl1pPr>
          </a:lstStyle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METHOD OF PREPARATION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What method do you use usually to make your cigarettes?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9962877-2EB6-4566-ABD2-703C6E2AE8DB}"/>
              </a:ext>
            </a:extLst>
          </p:cNvPr>
          <p:cNvSpPr txBox="1"/>
          <p:nvPr/>
        </p:nvSpPr>
        <p:spPr>
          <a:xfrm>
            <a:off x="4863374" y="5956506"/>
            <a:ext cx="3939459" cy="6176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000"/>
            </a:lvl1pPr>
          </a:lstStyle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NUMBER OF STICKS BY PACK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How many cigarettes do you make out of your regular product of </a:t>
            </a:r>
            <a:r>
              <a:rPr lang="en-US" sz="1138" dirty="0" err="1">
                <a:solidFill>
                  <a:schemeClr val="bg2">
                    <a:lumMod val="10000"/>
                  </a:schemeClr>
                </a:solidFill>
              </a:rPr>
              <a:t>ryomyo</a:t>
            </a:r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 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92469C7-7304-49A8-968C-482BF3F14883}"/>
              </a:ext>
            </a:extLst>
          </p:cNvPr>
          <p:cNvSpPr txBox="1"/>
          <p:nvPr/>
        </p:nvSpPr>
        <p:spPr>
          <a:xfrm>
            <a:off x="9226248" y="2635330"/>
            <a:ext cx="3939459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000"/>
            </a:lvl1pPr>
          </a:lstStyle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ALTERNATIVE CATEGORY PREFERENCE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Let´s imagine that the price for all types of tobacco was the same. What type of tobacco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would you prefer to smoke?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29C529F-1099-4DE0-A862-66A046847ADF}"/>
              </a:ext>
            </a:extLst>
          </p:cNvPr>
          <p:cNvSpPr txBox="1"/>
          <p:nvPr/>
        </p:nvSpPr>
        <p:spPr>
          <a:xfrm>
            <a:off x="9277314" y="3551853"/>
            <a:ext cx="4072311" cy="4425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000"/>
            </a:lvl1pPr>
          </a:lstStyle>
          <a:p>
            <a:r>
              <a:rPr lang="en-US" sz="1138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ALTERNATIVE BRAND PREFERENCE</a:t>
            </a:r>
          </a:p>
          <a:p>
            <a:r>
              <a:rPr lang="en-US" sz="1138" dirty="0">
                <a:solidFill>
                  <a:schemeClr val="bg2">
                    <a:lumMod val="10000"/>
                  </a:schemeClr>
                </a:solidFill>
              </a:rPr>
              <a:t>And which brand would you buy of that type of tobacco?</a:t>
            </a:r>
            <a:endParaRPr lang="en-GB" sz="113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8D7C280-C75C-4A62-8372-DADF30DF8651}"/>
              </a:ext>
            </a:extLst>
          </p:cNvPr>
          <p:cNvSpPr txBox="1"/>
          <p:nvPr/>
        </p:nvSpPr>
        <p:spPr>
          <a:xfrm>
            <a:off x="9277313" y="2088358"/>
            <a:ext cx="3276667" cy="37241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1820" b="1" dirty="0">
                <a:solidFill>
                  <a:schemeClr val="bg1"/>
                </a:solidFill>
              </a:rPr>
              <a:t>Attitudes</a:t>
            </a:r>
          </a:p>
        </p:txBody>
      </p:sp>
    </p:spTree>
    <p:extLst>
      <p:ext uri="{BB962C8B-B14F-4D97-AF65-F5344CB8AC3E}">
        <p14:creationId xmlns:p14="http://schemas.microsoft.com/office/powerpoint/2010/main" val="297813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Marcador de texto 2">
            <a:extLst>
              <a:ext uri="{FF2B5EF4-FFF2-40B4-BE49-F238E27FC236}">
                <a16:creationId xmlns:a16="http://schemas.microsoft.com/office/drawing/2014/main" id="{0C097D55-449A-436E-9A3B-8A4AF3F6234D}"/>
              </a:ext>
            </a:extLst>
          </p:cNvPr>
          <p:cNvSpPr txBox="1">
            <a:spLocks/>
          </p:cNvSpPr>
          <p:nvPr/>
        </p:nvSpPr>
        <p:spPr>
          <a:xfrm>
            <a:off x="9699591" y="2043663"/>
            <a:ext cx="3276667" cy="389104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81917" tIns="52017" rIns="0" bIns="52017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50000"/>
              <a:buFont typeface="HelveticaNeueLT Std Lt Cn" panose="020B0406020202030204" pitchFamily="34" charset="0"/>
              <a:buNone/>
              <a:defRPr sz="1600" b="1" kern="1200" cap="all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47675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elveticaNeueLT Std Lt Cn" panose="020B0406020202030204" pitchFamily="34" charset="0"/>
              <a:buChar char="−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20" cap="none" dirty="0">
                <a:solidFill>
                  <a:schemeClr val="bg1"/>
                </a:solidFill>
              </a:rPr>
              <a:t>Drivers &amp; Barriers</a:t>
            </a:r>
          </a:p>
        </p:txBody>
      </p:sp>
      <p:sp>
        <p:nvSpPr>
          <p:cNvPr id="61" name="Marcador de texto 7">
            <a:extLst>
              <a:ext uri="{FF2B5EF4-FFF2-40B4-BE49-F238E27FC236}">
                <a16:creationId xmlns:a16="http://schemas.microsoft.com/office/drawing/2014/main" id="{FDD1EF1D-F7B0-450C-ABC0-6277F70C1969}"/>
              </a:ext>
            </a:extLst>
          </p:cNvPr>
          <p:cNvSpPr txBox="1">
            <a:spLocks/>
          </p:cNvSpPr>
          <p:nvPr/>
        </p:nvSpPr>
        <p:spPr>
          <a:xfrm>
            <a:off x="9577845" y="2505913"/>
            <a:ext cx="3989051" cy="1378860"/>
          </a:xfrm>
          <a:prstGeom prst="rect">
            <a:avLst/>
          </a:prstGeom>
        </p:spPr>
        <p:txBody>
          <a:bodyPr vert="horz" lIns="0" tIns="52017" rIns="0" bIns="52017" rtlCol="0">
            <a:noAutofit/>
          </a:bodyPr>
          <a:lstStyle>
            <a:lvl1pPr marL="85725" indent="-85725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50000"/>
              <a:buFont typeface="HelveticaNeueLT Std Lt Cn" panose="020B0406020202030204" pitchFamily="34" charset="0"/>
              <a:buChar char=" 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elveticaNeueLT Std Lt Cn" panose="020B0406020202030204" pitchFamily="34" charset="0"/>
              <a:buChar char="−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CATEGORY DRIVERS</a:t>
            </a:r>
            <a:endParaRPr lang="en-US" sz="1100" dirty="0">
              <a:solidFill>
                <a:schemeClr val="bg2">
                  <a:lumMod val="10000"/>
                </a:schemeClr>
              </a:solidFill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Arial" panose="020B0604020202020204" pitchFamily="34" charset="0"/>
              </a:rPr>
              <a:t>Please tell us all the reasons why you use electronic devices</a:t>
            </a:r>
          </a:p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CATEGORY REJECTION</a:t>
            </a:r>
            <a:endParaRPr lang="en-US" sz="1100" dirty="0">
              <a:solidFill>
                <a:schemeClr val="bg2">
                  <a:lumMod val="10000"/>
                </a:schemeClr>
              </a:solidFill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Please select the reasons why you wouldn’t use any electronic devices for vaping or for heating tobacco.</a:t>
            </a:r>
          </a:p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PLEASURE CONSUMPTION</a:t>
            </a:r>
            <a:endParaRPr lang="en-US" sz="1100" b="1" dirty="0">
              <a:solidFill>
                <a:schemeClr val="bg2">
                  <a:lumMod val="10000"/>
                </a:schemeClr>
              </a:solidFill>
              <a:highlight>
                <a:srgbClr val="C0C0C0"/>
              </a:highlight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Arial" panose="020B0604020202020204" pitchFamily="34" charset="0"/>
              </a:rPr>
              <a:t>How would you rate the overall pleasure you experience when use these products Scale 1 (Not pleasure at all- 10 (Extremely Pleasure)</a:t>
            </a:r>
          </a:p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COMBUSTIBLE CONSUMPTION*</a:t>
            </a:r>
            <a:endParaRPr lang="en-US" sz="1100" dirty="0">
              <a:solidFill>
                <a:schemeClr val="bg2">
                  <a:lumMod val="10000"/>
                </a:schemeClr>
              </a:solidFill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Arial" panose="020B0604020202020204" pitchFamily="34" charset="0"/>
              </a:rPr>
              <a:t>When and why do you continue to smoke combustible tobacco?</a:t>
            </a:r>
          </a:p>
          <a:p>
            <a:pPr marL="151712" lvl="1" indent="0">
              <a:buNone/>
            </a:pPr>
            <a:endParaRPr lang="en-GB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CAF239F-BECC-4D98-B677-B5B57AA55D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51387" y="2048729"/>
            <a:ext cx="3276667" cy="388687"/>
          </a:xfrm>
          <a:solidFill>
            <a:schemeClr val="tx2"/>
          </a:solidFill>
        </p:spPr>
        <p:txBody>
          <a:bodyPr/>
          <a:lstStyle/>
          <a:p>
            <a:pPr algn="ctr"/>
            <a:r>
              <a:rPr lang="en-GB" sz="1800" cap="none" dirty="0">
                <a:solidFill>
                  <a:schemeClr val="bg1"/>
                </a:solidFill>
              </a:rPr>
              <a:t>Switching to RRP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D905DD8-D5DC-4BA6-A46B-9A403AE899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4679" y="2509802"/>
            <a:ext cx="4243570" cy="3390793"/>
          </a:xfrm>
        </p:spPr>
        <p:txBody>
          <a:bodyPr>
            <a:noAutofit/>
          </a:bodyPr>
          <a:lstStyle/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CATEGORY AWARENESS</a:t>
            </a: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Are you aware of electronic devices for vaping or for heating tobacco?</a:t>
            </a:r>
          </a:p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DEVICES AWARENESS</a:t>
            </a: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Which of the following products are you aware of?</a:t>
            </a:r>
          </a:p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FREQUENCY USAGE</a:t>
            </a: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You mentioned that you use e-cigarettes using electronic devices for vaping or for heating tobacco . Since reaching the  legal smoking age, please indicate how often you use</a:t>
            </a:r>
          </a:p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REGULAR USAGE</a:t>
            </a: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And which is the one you use most often?</a:t>
            </a:r>
          </a:p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DEVICE CONSIDERATION USAGE</a:t>
            </a: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Which statement best describes how likely you would be to use or continue to use  electronic devices for vaping or for heating tobacco?</a:t>
            </a:r>
            <a:endParaRPr lang="en-GB" sz="1100" dirty="0">
              <a:solidFill>
                <a:schemeClr val="bg2">
                  <a:lumMod val="10000"/>
                </a:schemeClr>
              </a:solidFill>
            </a:endParaRPr>
          </a:p>
          <a:p>
            <a:pPr marL="151712" lvl="1" indent="0">
              <a:buNone/>
            </a:pPr>
            <a:r>
              <a:rPr lang="en-GB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TIME USING DEVICE</a:t>
            </a: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Since reaching the legal smoking age, how long have  you been using different types of electronic devices for vaping ….?</a:t>
            </a:r>
            <a:endParaRPr lang="en-GB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832E248-A092-4477-8FD5-879E5BBA80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5318" y="2044080"/>
            <a:ext cx="3276667" cy="388687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 algn="ctr"/>
            <a:r>
              <a:rPr lang="en-GB" sz="1800" cap="none" dirty="0">
                <a:solidFill>
                  <a:schemeClr val="bg1"/>
                </a:solidFill>
              </a:rPr>
              <a:t>Devices usage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360D60B-A224-4D0C-B5F2-77D0AF77F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976" y="435543"/>
            <a:ext cx="12950476" cy="546260"/>
          </a:xfrm>
        </p:spPr>
        <p:txBody>
          <a:bodyPr/>
          <a:lstStyle/>
          <a:p>
            <a:r>
              <a:rPr lang="en-GB" dirty="0"/>
              <a:t>Tracker Other Categories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027990C4-5BD1-4F3E-B69B-E4E08F3627F0}"/>
              </a:ext>
            </a:extLst>
          </p:cNvPr>
          <p:cNvSpPr txBox="1">
            <a:spLocks/>
          </p:cNvSpPr>
          <p:nvPr/>
        </p:nvSpPr>
        <p:spPr>
          <a:xfrm>
            <a:off x="463652" y="1334046"/>
            <a:ext cx="12943567" cy="402692"/>
          </a:xfrm>
          <a:prstGeom prst="rect">
            <a:avLst/>
          </a:prstGeom>
          <a:noFill/>
        </p:spPr>
        <p:txBody>
          <a:bodyPr vert="horz" wrap="square" lIns="81917" tIns="52017" rIns="81917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50000"/>
              <a:buFont typeface="HelveticaNeueLT Std Lt Cn" panose="020B0406020202030204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7675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elveticaNeueLT Std Lt Cn" panose="020B0406020202030204" pitchFamily="34" charset="0"/>
              <a:buChar char="−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275" dirty="0">
                <a:cs typeface="Arial"/>
              </a:rPr>
              <a:t>RRP: CATEGORY</a:t>
            </a:r>
            <a:endParaRPr lang="en-GB" sz="2275" dirty="0"/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93BB40E6-6150-4B8D-A901-1EA5D3F81912}"/>
              </a:ext>
            </a:extLst>
          </p:cNvPr>
          <p:cNvSpPr txBox="1">
            <a:spLocks/>
          </p:cNvSpPr>
          <p:nvPr/>
        </p:nvSpPr>
        <p:spPr>
          <a:xfrm>
            <a:off x="4929641" y="2514451"/>
            <a:ext cx="4024354" cy="1378860"/>
          </a:xfrm>
          <a:prstGeom prst="rect">
            <a:avLst/>
          </a:prstGeom>
        </p:spPr>
        <p:txBody>
          <a:bodyPr vert="horz" lIns="0" tIns="52017" rIns="0" bIns="52017" rtlCol="0">
            <a:noAutofit/>
          </a:bodyPr>
          <a:lstStyle>
            <a:lvl1pPr marL="85725" indent="-85725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50000"/>
              <a:buFont typeface="HelveticaNeueLT Std Lt Cn" panose="020B0406020202030204" pitchFamily="34" charset="0"/>
              <a:buChar char=" 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elveticaNeueLT Std Lt Cn" panose="020B0406020202030204" pitchFamily="34" charset="0"/>
              <a:buChar char="−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PREVIOUS CATEGORY VOLUME</a:t>
            </a: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Since reaching the legal smoking age, how many sticks of packaged/self-rolled/self-tubed cigarettes did you smoke on a daily basis BEFORE starting using electronic devices for vaping or for heating tobacco?</a:t>
            </a:r>
          </a:p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SWITCHING TO RRP</a:t>
            </a: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You mentioned you used regular tobacco products (packaged/self-rolled/self-tubed cigarettes). Which of the following best describes your transition when you started using electronic devices for vaping or for heating tobacco and stopped smoking?</a:t>
            </a:r>
          </a:p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PREVIOUS COMBUSTIBLE BRAND</a:t>
            </a: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What used to be your regular tobacco product (variant/style) of &lt;ready-made cigarettes, self-rolled cigarettes or self tubed cigarettes to be shown only if code 1 (RMC), code 2 (RYO), code 3 (MYO) are SHOWN in TRA_S2 &gt;?</a:t>
            </a:r>
          </a:p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QUIT COMBUSTIBLE</a:t>
            </a: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Since reaching the legal smoking age, when did you stop smoking? </a:t>
            </a:r>
          </a:p>
          <a:p>
            <a:pPr marL="151712" lvl="1" indent="0">
              <a:buNone/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MIXERS CHIPS DISTRIBUTION</a:t>
            </a:r>
          </a:p>
          <a:p>
            <a:pPr marL="151712" lvl="1" indent="0">
              <a:buNone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Tra_Q10c If you were to allocate 10 chips/coins to reflect all the times by product within a week, how would you allocate the 10 chips/coins between the different products you</a:t>
            </a:r>
            <a:endParaRPr lang="en-GB" sz="11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69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Marcador de texto 2">
            <a:extLst>
              <a:ext uri="{FF2B5EF4-FFF2-40B4-BE49-F238E27FC236}">
                <a16:creationId xmlns:a16="http://schemas.microsoft.com/office/drawing/2014/main" id="{0C097D55-449A-436E-9A3B-8A4AF3F6234D}"/>
              </a:ext>
            </a:extLst>
          </p:cNvPr>
          <p:cNvSpPr txBox="1">
            <a:spLocks/>
          </p:cNvSpPr>
          <p:nvPr/>
        </p:nvSpPr>
        <p:spPr>
          <a:xfrm>
            <a:off x="7266711" y="2045831"/>
            <a:ext cx="2703250" cy="389104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81917" tIns="52017" rIns="0" bIns="52017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50000"/>
              <a:buFont typeface="HelveticaNeueLT Std Lt Cn" panose="020B0406020202030204" pitchFamily="34" charset="0"/>
              <a:buNone/>
              <a:defRPr sz="1600" b="1" kern="1200" cap="all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47675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elveticaNeueLT Std Lt Cn" panose="020B0406020202030204" pitchFamily="34" charset="0"/>
              <a:buChar char="−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cap="none" dirty="0">
                <a:solidFill>
                  <a:schemeClr val="bg1"/>
                </a:solidFill>
              </a:rPr>
              <a:t>Heated</a:t>
            </a:r>
            <a:r>
              <a:rPr lang="en-GB" sz="1820" cap="none" dirty="0">
                <a:solidFill>
                  <a:schemeClr val="bg1"/>
                </a:solidFill>
              </a:rPr>
              <a:t> tobacco</a:t>
            </a:r>
          </a:p>
        </p:txBody>
      </p:sp>
      <p:sp>
        <p:nvSpPr>
          <p:cNvPr id="61" name="Marcador de texto 7">
            <a:extLst>
              <a:ext uri="{FF2B5EF4-FFF2-40B4-BE49-F238E27FC236}">
                <a16:creationId xmlns:a16="http://schemas.microsoft.com/office/drawing/2014/main" id="{FDD1EF1D-F7B0-450C-ABC0-6277F70C1969}"/>
              </a:ext>
            </a:extLst>
          </p:cNvPr>
          <p:cNvSpPr txBox="1">
            <a:spLocks/>
          </p:cNvSpPr>
          <p:nvPr/>
        </p:nvSpPr>
        <p:spPr>
          <a:xfrm>
            <a:off x="7144965" y="2508081"/>
            <a:ext cx="2946742" cy="1378860"/>
          </a:xfrm>
          <a:prstGeom prst="rect">
            <a:avLst/>
          </a:prstGeom>
        </p:spPr>
        <p:txBody>
          <a:bodyPr vert="horz" lIns="0" tIns="52017" rIns="0" bIns="52017" rtlCol="0">
            <a:noAutofit/>
          </a:bodyPr>
          <a:lstStyle>
            <a:lvl1pPr marL="85725" indent="-85725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50000"/>
              <a:buFont typeface="HelveticaNeueLT Std Lt Cn" panose="020B0406020202030204" pitchFamily="34" charset="0"/>
              <a:buChar char=" 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elveticaNeueLT Std Lt Cn" panose="020B0406020202030204" pitchFamily="34" charset="0"/>
              <a:buChar char="−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COMUNICATION</a:t>
            </a:r>
            <a:endParaRPr lang="en-US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Have you seen any material/communication/activities for the following electronic devices  for heating tobacco  brands in a place where   you buy tobacco? </a:t>
            </a:r>
          </a:p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COMMUNICATION IN OTHER PLACES</a:t>
            </a: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Have you seen any other heating tobacco products communication materials/activity elsewhere? Please select all those apply</a:t>
            </a:r>
          </a:p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FIRST CONTACT BRAND</a:t>
            </a: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Which BRAND of electronic devices for vaping or for heating tobacco do you use MOST OFTEN?</a:t>
            </a:r>
          </a:p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PURCHASE PLACE DEVICE</a:t>
            </a:r>
            <a:endParaRPr lang="en-US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Where do you buy your refills for electronic devices for heating tobacco most often?</a:t>
            </a:r>
          </a:p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PURCHASE INTENTION / PRICE</a:t>
            </a: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price of an X device is # €. Would you consider buying this in the future?</a:t>
            </a:r>
          </a:p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PRICE PERCEPTION MIXERS</a:t>
            </a: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Compared to your main cigarette brand &lt;Product mentioned in A1&gt;, how much do you think refills for electronic devices  for heating tobacco  cost?</a:t>
            </a:r>
            <a:endParaRPr lang="en-US" sz="1024" b="1" dirty="0">
              <a:solidFill>
                <a:schemeClr val="bg2">
                  <a:lumMod val="10000"/>
                </a:schemeClr>
              </a:solidFill>
              <a:highlight>
                <a:srgbClr val="C0C0C0"/>
              </a:highlight>
              <a:latin typeface="Arial" panose="020B0604020202020204" pitchFamily="34" charset="0"/>
            </a:endParaRPr>
          </a:p>
          <a:p>
            <a:pPr marL="151712" lvl="1" indent="0">
              <a:buNone/>
            </a:pPr>
            <a:endParaRPr lang="en-US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CAF239F-BECC-4D98-B677-B5B57AA55D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48792" y="2044080"/>
            <a:ext cx="2703250" cy="388687"/>
          </a:xfrm>
          <a:solidFill>
            <a:schemeClr val="tx2"/>
          </a:solidFill>
        </p:spPr>
        <p:txBody>
          <a:bodyPr/>
          <a:lstStyle/>
          <a:p>
            <a:pPr algn="ctr"/>
            <a:r>
              <a:rPr lang="en-GB" sz="2000" cap="none" dirty="0">
                <a:solidFill>
                  <a:schemeClr val="bg1"/>
                </a:solidFill>
              </a:rPr>
              <a:t>Brand device Image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D905DD8-D5DC-4BA6-A46B-9A403AE899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4680" y="2509802"/>
            <a:ext cx="2824995" cy="3690276"/>
          </a:xfrm>
        </p:spPr>
        <p:txBody>
          <a:bodyPr>
            <a:noAutofit/>
          </a:bodyPr>
          <a:lstStyle/>
          <a:p>
            <a:pPr marL="151712" lvl="1" indent="0">
              <a:buNone/>
            </a:pPr>
            <a:r>
              <a:rPr lang="en-US" sz="102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SPONTANEOUS BRAND AWARENESS</a:t>
            </a:r>
            <a:endParaRPr lang="en-US" sz="1020" dirty="0">
              <a:solidFill>
                <a:schemeClr val="bg2">
                  <a:lumMod val="10000"/>
                </a:schemeClr>
              </a:solidFill>
            </a:endParaRPr>
          </a:p>
          <a:p>
            <a:pPr marL="151712" lvl="1" indent="0">
              <a:buNone/>
            </a:pPr>
            <a:r>
              <a:rPr lang="en-US" sz="1020" dirty="0">
                <a:solidFill>
                  <a:schemeClr val="bg2">
                    <a:lumMod val="10000"/>
                  </a:schemeClr>
                </a:solidFill>
              </a:rPr>
              <a:t>When thinking about electronic devices for vaping or for heating tobacco in general, which brands do you know or have you heard of, even if only by name?</a:t>
            </a:r>
          </a:p>
          <a:p>
            <a:pPr marL="151712" lvl="1" indent="0">
              <a:buNone/>
            </a:pPr>
            <a:r>
              <a:rPr lang="en-US" sz="102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PROMTED BRAND AWARENESS </a:t>
            </a:r>
          </a:p>
          <a:p>
            <a:pPr marL="151712" lvl="1" indent="0">
              <a:buNone/>
            </a:pPr>
            <a:r>
              <a:rPr lang="en-US" sz="1020" dirty="0">
                <a:solidFill>
                  <a:schemeClr val="bg2">
                    <a:lumMod val="10000"/>
                  </a:schemeClr>
                </a:solidFill>
              </a:rPr>
              <a:t>Which, if any, of these brands of electronic devices for vaping or for heating tobacco have you heard of before today?</a:t>
            </a:r>
          </a:p>
          <a:p>
            <a:pPr marL="151712" lvl="1" indent="0">
              <a:buNone/>
            </a:pPr>
            <a:r>
              <a:rPr lang="en-GB" sz="102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REGULAR BRAND</a:t>
            </a:r>
          </a:p>
          <a:p>
            <a:pPr marL="151712" lvl="1" indent="0">
              <a:buNone/>
            </a:pPr>
            <a:r>
              <a:rPr lang="en-US" sz="1020" dirty="0">
                <a:solidFill>
                  <a:schemeClr val="bg2">
                    <a:lumMod val="10000"/>
                  </a:schemeClr>
                </a:solidFill>
              </a:rPr>
              <a:t>Which BRAND of electronic devices for vaping or for heating tobacco do you use MOST OFTEN?</a:t>
            </a:r>
          </a:p>
          <a:p>
            <a:pPr marL="151712" lvl="1" indent="0">
              <a:buNone/>
            </a:pPr>
            <a:r>
              <a:rPr lang="en-US" sz="102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REPERTOIRE</a:t>
            </a:r>
          </a:p>
          <a:p>
            <a:pPr marL="151712" lvl="1" indent="0">
              <a:buNone/>
            </a:pPr>
            <a:r>
              <a:rPr lang="en-US" sz="1020" dirty="0">
                <a:solidFill>
                  <a:schemeClr val="bg2">
                    <a:lumMod val="10000"/>
                  </a:schemeClr>
                </a:solidFill>
              </a:rPr>
              <a:t>apart from &lt;insert model mentioned at tra_br_mo_images_v17&gt;, which other brands do you use on a daily or weekly basis?</a:t>
            </a:r>
          </a:p>
          <a:p>
            <a:pPr marL="151712" lvl="1" indent="0">
              <a:buNone/>
            </a:pPr>
            <a:r>
              <a:rPr lang="en-US" sz="102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TRIAL</a:t>
            </a:r>
          </a:p>
          <a:p>
            <a:pPr marL="151712" lvl="1" indent="0">
              <a:buNone/>
            </a:pPr>
            <a:r>
              <a:rPr lang="en-US" sz="1020" dirty="0">
                <a:solidFill>
                  <a:schemeClr val="bg2">
                    <a:lumMod val="10000"/>
                  </a:schemeClr>
                </a:solidFill>
              </a:rPr>
              <a:t>apart from XXX, since reaching the legal smoking age, which other brands have you tried or used in the past?</a:t>
            </a:r>
          </a:p>
          <a:p>
            <a:pPr marL="151712" lvl="1" indent="0">
              <a:buNone/>
            </a:pPr>
            <a:r>
              <a:rPr lang="en-US" sz="1020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CONSIDERATION</a:t>
            </a:r>
          </a:p>
          <a:p>
            <a:pPr marL="151712" lvl="1" indent="0">
              <a:buNone/>
            </a:pPr>
            <a:r>
              <a:rPr lang="en-US" sz="1020" dirty="0">
                <a:solidFill>
                  <a:schemeClr val="bg2">
                    <a:lumMod val="10000"/>
                  </a:schemeClr>
                </a:solidFill>
              </a:rPr>
              <a:t>Which specific brands would you be likely to consider buying?</a:t>
            </a:r>
          </a:p>
          <a:p>
            <a:pPr marL="151712" lvl="1" indent="0">
              <a:buNone/>
            </a:pPr>
            <a:endParaRPr lang="en-GB" sz="102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832E248-A092-4477-8FD5-879E5BBA80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5318" y="2044080"/>
            <a:ext cx="2703250" cy="388687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 algn="ctr"/>
            <a:r>
              <a:rPr lang="en-GB" sz="2000" cap="none" dirty="0">
                <a:solidFill>
                  <a:schemeClr val="bg1"/>
                </a:solidFill>
              </a:rPr>
              <a:t>Brand device Funnel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360D60B-A224-4D0C-B5F2-77D0AF77F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467" y="447418"/>
            <a:ext cx="12950476" cy="546260"/>
          </a:xfrm>
        </p:spPr>
        <p:txBody>
          <a:bodyPr/>
          <a:lstStyle/>
          <a:p>
            <a:r>
              <a:rPr lang="en-GB" dirty="0"/>
              <a:t>Tracker Other Categories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027990C4-5BD1-4F3E-B69B-E4E08F3627F0}"/>
              </a:ext>
            </a:extLst>
          </p:cNvPr>
          <p:cNvSpPr txBox="1">
            <a:spLocks/>
          </p:cNvSpPr>
          <p:nvPr/>
        </p:nvSpPr>
        <p:spPr>
          <a:xfrm>
            <a:off x="463652" y="1345197"/>
            <a:ext cx="12943567" cy="402692"/>
          </a:xfrm>
          <a:prstGeom prst="rect">
            <a:avLst/>
          </a:prstGeom>
          <a:noFill/>
        </p:spPr>
        <p:txBody>
          <a:bodyPr vert="horz" wrap="square" lIns="81917" tIns="52017" rIns="81917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50000"/>
              <a:buFont typeface="HelveticaNeueLT Std Lt Cn" panose="020B0406020202030204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7675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elveticaNeueLT Std Lt Cn" panose="020B0406020202030204" pitchFamily="34" charset="0"/>
              <a:buChar char="−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275" dirty="0">
                <a:cs typeface="Arial"/>
              </a:rPr>
              <a:t>HEATED TOBACCO: BRANDS</a:t>
            </a:r>
            <a:endParaRPr lang="en-GB" sz="2275" dirty="0"/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93BB40E6-6150-4B8D-A901-1EA5D3F81912}"/>
              </a:ext>
            </a:extLst>
          </p:cNvPr>
          <p:cNvSpPr txBox="1">
            <a:spLocks/>
          </p:cNvSpPr>
          <p:nvPr/>
        </p:nvSpPr>
        <p:spPr>
          <a:xfrm>
            <a:off x="3727045" y="2509802"/>
            <a:ext cx="2946743" cy="1378860"/>
          </a:xfrm>
          <a:prstGeom prst="rect">
            <a:avLst/>
          </a:prstGeom>
        </p:spPr>
        <p:txBody>
          <a:bodyPr vert="horz" lIns="0" tIns="52017" rIns="0" bIns="52017" rtlCol="0">
            <a:noAutofit/>
          </a:bodyPr>
          <a:lstStyle>
            <a:lvl1pPr marL="85725" indent="-85725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50000"/>
              <a:buFont typeface="HelveticaNeueLT Std Lt Cn" panose="020B0406020202030204" pitchFamily="34" charset="0"/>
              <a:buChar char=" 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elveticaNeueLT Std Lt Cn" panose="020B0406020202030204" pitchFamily="34" charset="0"/>
              <a:buChar char="−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1712" lvl="1" indent="0">
              <a:buNone/>
            </a:pPr>
            <a:r>
              <a:rPr lang="en-GB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SATISFACTION</a:t>
            </a:r>
            <a:endParaRPr lang="en-US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How satisfied are you overall with …</a:t>
            </a:r>
          </a:p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NPS</a:t>
            </a: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How likely are you to recommend each brand to another existing vaper or adult smoker (e.g. a friend or colleague)? 0 means “not likely at all” and 10 means “extremely likely”. You may select any point of the scale.</a:t>
            </a:r>
          </a:p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REASONS OF RECOMMENDATION*</a:t>
            </a: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Why would I recommend this product?</a:t>
            </a:r>
          </a:p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BRAND IMAGE</a:t>
            </a: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Which of the following statements would you associate with using each brand</a:t>
            </a:r>
          </a:p>
          <a:p>
            <a:pPr marL="151712" lvl="1" indent="0">
              <a:buNone/>
            </a:pPr>
            <a:endParaRPr lang="en-GB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151712" lvl="1" indent="0">
              <a:buNone/>
            </a:pPr>
            <a:endParaRPr lang="en-GB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5" name="Marcador de texto 4">
            <a:extLst>
              <a:ext uri="{FF2B5EF4-FFF2-40B4-BE49-F238E27FC236}">
                <a16:creationId xmlns:a16="http://schemas.microsoft.com/office/drawing/2014/main" id="{D88F9E65-9CDD-4B0D-B23A-681FAC6CC4E5}"/>
              </a:ext>
            </a:extLst>
          </p:cNvPr>
          <p:cNvSpPr txBox="1">
            <a:spLocks/>
          </p:cNvSpPr>
          <p:nvPr/>
        </p:nvSpPr>
        <p:spPr>
          <a:xfrm>
            <a:off x="10684630" y="2045831"/>
            <a:ext cx="2703250" cy="389104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81917" tIns="52017" rIns="0" bIns="52017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50000"/>
              <a:buFont typeface="HelveticaNeueLT Std Lt Cn" panose="020B0406020202030204" pitchFamily="34" charset="0"/>
              <a:buNone/>
              <a:defRPr sz="1600" b="1" kern="1200" cap="all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47675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elveticaNeueLT Std Lt Cn" panose="020B0406020202030204" pitchFamily="34" charset="0"/>
              <a:buChar char="−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cap="none" dirty="0">
                <a:solidFill>
                  <a:schemeClr val="bg1"/>
                </a:solidFill>
              </a:rPr>
              <a:t>Sticks funnel</a:t>
            </a:r>
          </a:p>
        </p:txBody>
      </p:sp>
      <p:sp>
        <p:nvSpPr>
          <p:cNvPr id="97" name="Marcador de texto 7">
            <a:extLst>
              <a:ext uri="{FF2B5EF4-FFF2-40B4-BE49-F238E27FC236}">
                <a16:creationId xmlns:a16="http://schemas.microsoft.com/office/drawing/2014/main" id="{6486A789-D73A-436D-B943-D7597C70D814}"/>
              </a:ext>
            </a:extLst>
          </p:cNvPr>
          <p:cNvSpPr txBox="1">
            <a:spLocks/>
          </p:cNvSpPr>
          <p:nvPr/>
        </p:nvSpPr>
        <p:spPr>
          <a:xfrm>
            <a:off x="10620152" y="2522421"/>
            <a:ext cx="2946743" cy="1378860"/>
          </a:xfrm>
          <a:prstGeom prst="rect">
            <a:avLst/>
          </a:prstGeom>
        </p:spPr>
        <p:txBody>
          <a:bodyPr vert="horz" lIns="0" tIns="52017" rIns="0" bIns="52017" rtlCol="0">
            <a:noAutofit/>
          </a:bodyPr>
          <a:lstStyle>
            <a:lvl1pPr marL="85725" indent="-85725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50000"/>
              <a:buFont typeface="HelveticaNeueLT Std Lt Cn" panose="020B0406020202030204" pitchFamily="34" charset="0"/>
              <a:buChar char=" 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elveticaNeueLT Std Lt Cn" panose="020B0406020202030204" pitchFamily="34" charset="0"/>
              <a:buChar char="−"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VARIANTS AWARENESS </a:t>
            </a: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Which XXX variants do you know, even if you have only heard of them?</a:t>
            </a:r>
          </a:p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TRIAL*</a:t>
            </a:r>
            <a:endParaRPr lang="en-US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Apart from &lt;Products mentioned in A1_Images &amp; A2_Images &gt;, which other products (variant/style), have you tried at least once over the last 3 months?</a:t>
            </a:r>
            <a:endParaRPr lang="es-ES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REPERTOIRE*</a:t>
            </a:r>
            <a:endParaRPr lang="en-US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Apart from &lt;Product mentioned in A1_images&gt;, which other product(s) (variant/style), do you smoke on a monthly basis?</a:t>
            </a:r>
            <a:endParaRPr lang="es-ES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GB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REGULAR BRAND*</a:t>
            </a:r>
            <a:endParaRPr lang="en-US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Which specific product you smoke most often?</a:t>
            </a:r>
          </a:p>
          <a:p>
            <a:pPr marL="151712" lvl="1" indent="0">
              <a:buNone/>
            </a:pPr>
            <a:r>
              <a:rPr lang="en-US" sz="1024" b="1" dirty="0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LOYALTY</a:t>
            </a:r>
            <a:endParaRPr lang="en-US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151712" lvl="1" indent="0">
              <a:buNone/>
            </a:pPr>
            <a:r>
              <a:rPr lang="en-US" sz="1024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were to allocate 10 chips/coins to reflect how many sticks of XXX refills you use per week, how would you allocate the 10 chips/coins?</a:t>
            </a:r>
          </a:p>
          <a:p>
            <a:pPr marL="151712" lvl="1" indent="0">
              <a:buNone/>
            </a:pPr>
            <a:endParaRPr lang="en-US" sz="1024" b="1" dirty="0">
              <a:solidFill>
                <a:schemeClr val="bg2">
                  <a:lumMod val="10000"/>
                </a:schemeClr>
              </a:solidFill>
              <a:highlight>
                <a:srgbClr val="C0C0C0"/>
              </a:highlight>
              <a:latin typeface="Arial" panose="020B0604020202020204" pitchFamily="34" charset="0"/>
            </a:endParaRPr>
          </a:p>
          <a:p>
            <a:pPr marL="151712" lvl="1" indent="0">
              <a:buNone/>
            </a:pPr>
            <a:endParaRPr lang="en-US" sz="1024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74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C12695D-BCFB-21C9-FBA1-9C9C48A1A872}"/>
              </a:ext>
            </a:extLst>
          </p:cNvPr>
          <p:cNvSpPr/>
          <p:nvPr/>
        </p:nvSpPr>
        <p:spPr>
          <a:xfrm>
            <a:off x="0" y="1528550"/>
            <a:ext cx="2810212" cy="1712794"/>
          </a:xfrm>
          <a:prstGeom prst="rect">
            <a:avLst/>
          </a:prstGeom>
          <a:solidFill>
            <a:srgbClr val="87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A11E06-FBDD-8670-50ED-C8FF7C25E3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0216" y="330224"/>
            <a:ext cx="11061355" cy="747233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6B4A66D-1A21-8F4B-E3FC-DD368A13D129}"/>
              </a:ext>
            </a:extLst>
          </p:cNvPr>
          <p:cNvSpPr/>
          <p:nvPr/>
        </p:nvSpPr>
        <p:spPr>
          <a:xfrm>
            <a:off x="0" y="1528550"/>
            <a:ext cx="13871575" cy="1712794"/>
          </a:xfrm>
          <a:prstGeom prst="rect">
            <a:avLst/>
          </a:prstGeom>
          <a:solidFill>
            <a:srgbClr val="87888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C8614F7-D830-2994-07C9-85F3EC4BCE31}"/>
              </a:ext>
            </a:extLst>
          </p:cNvPr>
          <p:cNvSpPr txBox="1">
            <a:spLocks/>
          </p:cNvSpPr>
          <p:nvPr/>
        </p:nvSpPr>
        <p:spPr>
          <a:xfrm>
            <a:off x="3466531" y="1528550"/>
            <a:ext cx="9724030" cy="171279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0403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41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chemeClr val="bg1"/>
                </a:solidFill>
              </a:rPr>
              <a:t>REPORTS</a:t>
            </a:r>
            <a:endParaRPr lang="en-GB" sz="36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AF20150-72E2-6D63-0795-C610DC18D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7" y="1991127"/>
            <a:ext cx="2377060" cy="8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1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trBodyTitle_4">
            <a:extLst>
              <a:ext uri="{FF2B5EF4-FFF2-40B4-BE49-F238E27FC236}">
                <a16:creationId xmlns:a16="http://schemas.microsoft.com/office/drawing/2014/main" id="{601DCE84-DC86-47C3-9C7C-B0B717C2E7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704372" y="1697380"/>
            <a:ext cx="2703250" cy="385184"/>
          </a:xfrm>
          <a:solidFill>
            <a:schemeClr val="accent3"/>
          </a:solidFill>
        </p:spPr>
        <p:txBody>
          <a:bodyPr/>
          <a:lstStyle/>
          <a:p>
            <a:pPr algn="ctr"/>
            <a:r>
              <a:rPr lang="es-ES" sz="1800" dirty="0" err="1">
                <a:solidFill>
                  <a:schemeClr val="bg1"/>
                </a:solidFill>
              </a:rPr>
              <a:t>portugal</a:t>
            </a:r>
            <a:endParaRPr lang="es-ES" sz="1800" dirty="0">
              <a:solidFill>
                <a:schemeClr val="bg1"/>
              </a:solidFill>
            </a:endParaRPr>
          </a:p>
          <a:p>
            <a:pPr algn="ctr"/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34" name="strBodyTitle_3">
            <a:extLst>
              <a:ext uri="{FF2B5EF4-FFF2-40B4-BE49-F238E27FC236}">
                <a16:creationId xmlns:a16="http://schemas.microsoft.com/office/drawing/2014/main" id="{B2563AA8-954E-4D9D-BB2F-BAC7C7C882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04463" y="1697380"/>
            <a:ext cx="2703319" cy="385184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s-ES" sz="1800" dirty="0" err="1">
                <a:solidFill>
                  <a:schemeClr val="bg1"/>
                </a:solidFill>
              </a:rPr>
              <a:t>Canary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Islands</a:t>
            </a:r>
            <a:endParaRPr lang="es-ES" sz="1800" dirty="0">
              <a:solidFill>
                <a:schemeClr val="bg1"/>
              </a:solidFill>
            </a:endParaRPr>
          </a:p>
          <a:p>
            <a:pPr algn="ctr"/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33" name="strBodyTitle_2">
            <a:extLst>
              <a:ext uri="{FF2B5EF4-FFF2-40B4-BE49-F238E27FC236}">
                <a16:creationId xmlns:a16="http://schemas.microsoft.com/office/drawing/2014/main" id="{0ED0A443-3F38-4DC8-9C34-B2C39C3CBB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63793" y="1695630"/>
            <a:ext cx="2703319" cy="388687"/>
          </a:xfrm>
          <a:solidFill>
            <a:schemeClr val="tx2"/>
          </a:solidFill>
        </p:spPr>
        <p:txBody>
          <a:bodyPr/>
          <a:lstStyle/>
          <a:p>
            <a:pPr algn="ctr"/>
            <a:r>
              <a:rPr lang="es-ES" sz="1800">
                <a:solidFill>
                  <a:schemeClr val="bg1"/>
                </a:solidFill>
              </a:rPr>
              <a:t>MAINLAND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Spain</a:t>
            </a:r>
            <a:endParaRPr lang="es-ES" sz="1800" dirty="0">
              <a:solidFill>
                <a:schemeClr val="bg1"/>
              </a:solidFill>
            </a:endParaRPr>
          </a:p>
          <a:p>
            <a:pPr algn="ctr"/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32" name="strBodyTitle_1">
            <a:extLst>
              <a:ext uri="{FF2B5EF4-FFF2-40B4-BE49-F238E27FC236}">
                <a16:creationId xmlns:a16="http://schemas.microsoft.com/office/drawing/2014/main" id="{B89CB2AC-03AC-492D-B99C-455FC41CFA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3787" y="1695630"/>
            <a:ext cx="2703319" cy="388687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 algn="ctr"/>
            <a:r>
              <a:rPr lang="es-ES" sz="1800" dirty="0" err="1">
                <a:solidFill>
                  <a:schemeClr val="bg1"/>
                </a:solidFill>
              </a:rPr>
              <a:t>Study</a:t>
            </a:r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29" name="strTitle">
            <a:extLst>
              <a:ext uri="{FF2B5EF4-FFF2-40B4-BE49-F238E27FC236}">
                <a16:creationId xmlns:a16="http://schemas.microsoft.com/office/drawing/2014/main" id="{5D8435E3-3405-4619-B17E-54F83B6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REPORTS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B6B79DDB-504C-4458-8A1A-5A0DFE743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866431"/>
              </p:ext>
            </p:extLst>
          </p:nvPr>
        </p:nvGraphicFramePr>
        <p:xfrm>
          <a:off x="464357" y="2167531"/>
          <a:ext cx="2701998" cy="50389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01998">
                  <a:extLst>
                    <a:ext uri="{9D8B030D-6E8A-4147-A177-3AD203B41FA5}">
                      <a16:colId xmlns:a16="http://schemas.microsoft.com/office/drawing/2014/main" val="1300231235"/>
                    </a:ext>
                  </a:extLst>
                </a:gridCol>
              </a:tblGrid>
              <a:tr h="42101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Incidence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3804217436"/>
                  </a:ext>
                </a:extLst>
              </a:tr>
              <a:tr h="620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latin typeface="+mn-lt"/>
                        </a:rPr>
                        <a:t>Power BI Report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rgbClr val="000000"/>
                          </a:solidFill>
                          <a:latin typeface="+mn-lt"/>
                        </a:rPr>
                        <a:t>(funnel, brand profiles, image)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i="1" dirty="0">
                          <a:solidFill>
                            <a:srgbClr val="000000"/>
                          </a:solidFill>
                          <a:latin typeface="+mn-lt"/>
                        </a:rPr>
                        <a:t>Quote separately, optional</a:t>
                      </a:r>
                      <a:endParaRPr lang="en-GB" sz="1600" b="1" i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3946286880"/>
                  </a:ext>
                </a:extLst>
              </a:tr>
              <a:tr h="368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Tracker report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3510744427"/>
                  </a:ext>
                </a:extLst>
              </a:tr>
              <a:tr h="42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Ad-hoc analysis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990336822"/>
                  </a:ext>
                </a:extLst>
              </a:tr>
              <a:tr h="42101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Boost RRP report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402753852"/>
                  </a:ext>
                </a:extLst>
              </a:tr>
              <a:tr h="421010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Boost city RRP report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1007736135"/>
                  </a:ext>
                </a:extLst>
              </a:tr>
              <a:tr h="421010">
                <a:tc>
                  <a:txBody>
                    <a:bodyPr/>
                    <a:lstStyle/>
                    <a:p>
                      <a:pPr marL="0" marR="0" lvl="0" indent="0" algn="l" defTabSz="10403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Boost combustible report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744576709"/>
                  </a:ext>
                </a:extLst>
              </a:tr>
              <a:tr h="421010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Boost FCT report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16256716"/>
                  </a:ext>
                </a:extLst>
              </a:tr>
              <a:tr h="707689">
                <a:tc>
                  <a:txBody>
                    <a:bodyPr/>
                    <a:lstStyle/>
                    <a:p>
                      <a:pPr marL="0" marR="0" lvl="0" indent="0" algn="l" defTabSz="10403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3 markets comparative report </a:t>
                      </a:r>
                    </a:p>
                    <a:p>
                      <a:pPr marL="0" marR="0" lvl="0" indent="0" algn="l" defTabSz="10403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i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Quote separately, optional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589727289"/>
                  </a:ext>
                </a:extLst>
              </a:tr>
              <a:tr h="707689">
                <a:tc>
                  <a:txBody>
                    <a:bodyPr/>
                    <a:lstStyle/>
                    <a:p>
                      <a:pPr marL="0" marR="0" lvl="0" indent="0" algn="l" defTabSz="10403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Platform to access data base</a:t>
                      </a:r>
                    </a:p>
                    <a:p>
                      <a:pPr marL="0" marR="0" lvl="0" indent="0" algn="l" defTabSz="10403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i="1" dirty="0">
                          <a:solidFill>
                            <a:srgbClr val="000000"/>
                          </a:solidFill>
                          <a:latin typeface="+mn-lt"/>
                        </a:rPr>
                        <a:t>Quote separately, optional</a:t>
                      </a:r>
                      <a:endParaRPr lang="en-GB" sz="1600" b="1" i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1130777615"/>
                  </a:ext>
                </a:extLst>
              </a:tr>
            </a:tbl>
          </a:graphicData>
        </a:graphic>
      </p:graphicFrame>
      <p:graphicFrame>
        <p:nvGraphicFramePr>
          <p:cNvPr id="7" name="Tabla 5">
            <a:extLst>
              <a:ext uri="{FF2B5EF4-FFF2-40B4-BE49-F238E27FC236}">
                <a16:creationId xmlns:a16="http://schemas.microsoft.com/office/drawing/2014/main" id="{A8681698-7132-FCA7-94CB-AEB65C424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581584"/>
              </p:ext>
            </p:extLst>
          </p:nvPr>
        </p:nvGraphicFramePr>
        <p:xfrm>
          <a:off x="3862535" y="2139698"/>
          <a:ext cx="2701998" cy="51681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01998">
                  <a:extLst>
                    <a:ext uri="{9D8B030D-6E8A-4147-A177-3AD203B41FA5}">
                      <a16:colId xmlns:a16="http://schemas.microsoft.com/office/drawing/2014/main" val="1300231235"/>
                    </a:ext>
                  </a:extLst>
                </a:gridCol>
              </a:tblGrid>
              <a:tr h="43199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One per wave (</a:t>
                      </a:r>
                      <a:r>
                        <a:rPr lang="en-GB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xls</a:t>
                      </a:r>
                      <a:r>
                        <a:rPr lang="en-GB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-pptx)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804217436"/>
                  </a:ext>
                </a:extLst>
              </a:tr>
              <a:tr h="636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946286880"/>
                  </a:ext>
                </a:extLst>
              </a:tr>
              <a:tr h="388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One per wave  (pptx)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510744427"/>
                  </a:ext>
                </a:extLst>
              </a:tr>
              <a:tr h="435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TBD depending on business needs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990336822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2402753852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1007736135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2744576709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</a:rPr>
                        <a:t>-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216256716"/>
                  </a:ext>
                </a:extLst>
              </a:tr>
              <a:tr h="726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</a:rPr>
                        <a:t>Annually (pptx)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589727289"/>
                  </a:ext>
                </a:extLst>
              </a:tr>
              <a:tr h="726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1130777615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7375F332-541D-7768-E340-3C87087FC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24801"/>
              </p:ext>
            </p:extLst>
          </p:nvPr>
        </p:nvGraphicFramePr>
        <p:xfrm>
          <a:off x="7316272" y="2149597"/>
          <a:ext cx="2701998" cy="51681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01998">
                  <a:extLst>
                    <a:ext uri="{9D8B030D-6E8A-4147-A177-3AD203B41FA5}">
                      <a16:colId xmlns:a16="http://schemas.microsoft.com/office/drawing/2014/main" val="1300231235"/>
                    </a:ext>
                  </a:extLst>
                </a:gridCol>
              </a:tblGrid>
              <a:tr h="431995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One per wave  (</a:t>
                      </a:r>
                      <a:r>
                        <a:rPr lang="en-GB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xls</a:t>
                      </a:r>
                      <a:r>
                        <a:rPr lang="en-GB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-pptx)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804217436"/>
                  </a:ext>
                </a:extLst>
              </a:tr>
              <a:tr h="636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946286880"/>
                  </a:ext>
                </a:extLst>
              </a:tr>
              <a:tr h="388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One per wave  (pptx)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510744427"/>
                  </a:ext>
                </a:extLst>
              </a:tr>
              <a:tr h="435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TBD depending on business needs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990336822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2402753852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-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1007736135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-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2744576709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-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216256716"/>
                  </a:ext>
                </a:extLst>
              </a:tr>
              <a:tr h="726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Annually (pptx)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589727289"/>
                  </a:ext>
                </a:extLst>
              </a:tr>
              <a:tr h="726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1130777615"/>
                  </a:ext>
                </a:extLst>
              </a:tr>
            </a:tbl>
          </a:graphicData>
        </a:graphic>
      </p:graphicFrame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DC4436F-80B7-3EB0-7E06-BB2E4D1B6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42627"/>
              </p:ext>
            </p:extLst>
          </p:nvPr>
        </p:nvGraphicFramePr>
        <p:xfrm>
          <a:off x="10734381" y="2147622"/>
          <a:ext cx="2701998" cy="51681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01998">
                  <a:extLst>
                    <a:ext uri="{9D8B030D-6E8A-4147-A177-3AD203B41FA5}">
                      <a16:colId xmlns:a16="http://schemas.microsoft.com/office/drawing/2014/main" val="1300231235"/>
                    </a:ext>
                  </a:extLst>
                </a:gridCol>
              </a:tblGrid>
              <a:tr h="431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One per wave (</a:t>
                      </a:r>
                      <a:r>
                        <a:rPr lang="en-GB" sz="140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xls</a:t>
                      </a:r>
                      <a:r>
                        <a:rPr lang="en-GB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-pptx)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804217436"/>
                  </a:ext>
                </a:extLst>
              </a:tr>
              <a:tr h="636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946286880"/>
                  </a:ext>
                </a:extLst>
              </a:tr>
              <a:tr h="388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One per wave (pptx)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510744427"/>
                  </a:ext>
                </a:extLst>
              </a:tr>
              <a:tr h="435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TBD depending on business needs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3990336822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2402753852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1007736135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pPr marL="0" marR="0" lvl="0" indent="0" algn="l" defTabSz="10403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-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2744576709"/>
                  </a:ext>
                </a:extLst>
              </a:tr>
              <a:tr h="431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216256716"/>
                  </a:ext>
                </a:extLst>
              </a:tr>
              <a:tr h="726154">
                <a:tc>
                  <a:txBody>
                    <a:bodyPr/>
                    <a:lstStyle/>
                    <a:p>
                      <a:pPr marL="0" marR="0" lvl="0" indent="0" algn="l" defTabSz="10403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Annually (pptx)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589727289"/>
                  </a:ext>
                </a:extLst>
              </a:tr>
              <a:tr h="726154">
                <a:tc>
                  <a:txBody>
                    <a:bodyPr/>
                    <a:lstStyle/>
                    <a:p>
                      <a:pPr marL="0" marR="0" lvl="0" indent="0" algn="l" defTabSz="10403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</a:rPr>
                        <a:t>One per wave </a:t>
                      </a:r>
                    </a:p>
                  </a:txBody>
                  <a:tcPr marL="104034" marR="104034" marT="52017" marB="52017" anchor="ctr"/>
                </a:tc>
                <a:extLst>
                  <a:ext uri="{0D108BD9-81ED-4DB2-BD59-A6C34878D82A}">
                    <a16:rowId xmlns:a16="http://schemas.microsoft.com/office/drawing/2014/main" val="1130777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829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527724D-50B0-7757-1353-34AA125D6B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67" t="221" r="5292" b="16826"/>
          <a:stretch/>
        </p:blipFill>
        <p:spPr>
          <a:xfrm flipH="1">
            <a:off x="-4" y="0"/>
            <a:ext cx="13871573" cy="780256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98ACEC4-2684-7FF2-1958-DC84E12B58D4}"/>
              </a:ext>
            </a:extLst>
          </p:cNvPr>
          <p:cNvSpPr/>
          <p:nvPr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4180110-AAE9-4368-D4AC-A999B94C40B2}"/>
              </a:ext>
            </a:extLst>
          </p:cNvPr>
          <p:cNvSpPr/>
          <p:nvPr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00B2A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5D923D8-F815-4CA9-6B47-934F74D8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8" name="Título 15">
            <a:extLst>
              <a:ext uri="{FF2B5EF4-FFF2-40B4-BE49-F238E27FC236}">
                <a16:creationId xmlns:a16="http://schemas.microsoft.com/office/drawing/2014/main" id="{DF891AC6-9074-3FFA-4E35-9B175286AA52}"/>
              </a:ext>
            </a:extLst>
          </p:cNvPr>
          <p:cNvSpPr txBox="1">
            <a:spLocks/>
          </p:cNvSpPr>
          <p:nvPr/>
        </p:nvSpPr>
        <p:spPr>
          <a:xfrm>
            <a:off x="4528765" y="1991274"/>
            <a:ext cx="9451372" cy="976659"/>
          </a:xfrm>
          <a:prstGeom prst="rect">
            <a:avLst/>
          </a:prstGeom>
        </p:spPr>
        <p:txBody>
          <a:bodyPr anchor="ctr"/>
          <a:lstStyle>
            <a:lvl1pPr algn="l" defTabSz="10403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86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200"/>
              <a:t>THANK YOU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67657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ueda redonda roja blanca y negra">
            <a:extLst>
              <a:ext uri="{FF2B5EF4-FFF2-40B4-BE49-F238E27FC236}">
                <a16:creationId xmlns:a16="http://schemas.microsoft.com/office/drawing/2014/main" id="{E36BFAF3-0C93-A29A-DDBB-15059323C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6650"/>
          <a:stretch/>
        </p:blipFill>
        <p:spPr bwMode="auto">
          <a:xfrm>
            <a:off x="2809096" y="330414"/>
            <a:ext cx="11062477" cy="74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03391A0-BA64-C546-661D-342C57E7B908}"/>
              </a:ext>
            </a:extLst>
          </p:cNvPr>
          <p:cNvSpPr/>
          <p:nvPr/>
        </p:nvSpPr>
        <p:spPr>
          <a:xfrm>
            <a:off x="2806702" y="330414"/>
            <a:ext cx="11062478" cy="7472149"/>
          </a:xfrm>
          <a:prstGeom prst="rect">
            <a:avLst/>
          </a:prstGeom>
          <a:solidFill>
            <a:srgbClr val="00B2A9">
              <a:alpha val="368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63A15CC-3992-7D63-754A-D25C87449A6E}"/>
              </a:ext>
            </a:extLst>
          </p:cNvPr>
          <p:cNvSpPr/>
          <p:nvPr/>
        </p:nvSpPr>
        <p:spPr>
          <a:xfrm>
            <a:off x="2" y="1528709"/>
            <a:ext cx="2810212" cy="1712750"/>
          </a:xfrm>
          <a:prstGeom prst="rect">
            <a:avLst/>
          </a:prstGeom>
          <a:solidFill>
            <a:srgbClr val="00B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97928C9-ADA2-DE09-ED39-D1FEEB6C3F40}"/>
              </a:ext>
            </a:extLst>
          </p:cNvPr>
          <p:cNvSpPr/>
          <p:nvPr/>
        </p:nvSpPr>
        <p:spPr>
          <a:xfrm>
            <a:off x="1" y="1528709"/>
            <a:ext cx="13871575" cy="1712750"/>
          </a:xfrm>
          <a:prstGeom prst="rect">
            <a:avLst/>
          </a:prstGeom>
          <a:solidFill>
            <a:srgbClr val="00B2A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8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AD61ED-93DF-9B46-BE8A-1FB3E1307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019" y="1991274"/>
            <a:ext cx="2377060" cy="879353"/>
          </a:xfrm>
          <a:prstGeom prst="rect">
            <a:avLst/>
          </a:prstGeom>
        </p:spPr>
      </p:pic>
      <p:sp>
        <p:nvSpPr>
          <p:cNvPr id="12" name="Título 15">
            <a:extLst>
              <a:ext uri="{FF2B5EF4-FFF2-40B4-BE49-F238E27FC236}">
                <a16:creationId xmlns:a16="http://schemas.microsoft.com/office/drawing/2014/main" id="{DBE76462-9655-230C-7862-806D3AFA9D13}"/>
              </a:ext>
            </a:extLst>
          </p:cNvPr>
          <p:cNvSpPr txBox="1">
            <a:spLocks/>
          </p:cNvSpPr>
          <p:nvPr/>
        </p:nvSpPr>
        <p:spPr>
          <a:xfrm>
            <a:off x="3466531" y="1896754"/>
            <a:ext cx="9451372" cy="976659"/>
          </a:xfrm>
          <a:prstGeom prst="rect">
            <a:avLst/>
          </a:prstGeom>
        </p:spPr>
        <p:txBody>
          <a:bodyPr anchor="ctr"/>
          <a:lstStyle>
            <a:lvl1pPr algn="l" defTabSz="10403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86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/>
              <a:t>Objectives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1508010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E7B23F-92DE-5E02-7FA2-B57AF22ED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615" y="1474026"/>
            <a:ext cx="10426136" cy="5692335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44B7B3A-7305-8377-B87F-6B0D19D5B440}"/>
              </a:ext>
            </a:extLst>
          </p:cNvPr>
          <p:cNvSpPr/>
          <p:nvPr/>
        </p:nvSpPr>
        <p:spPr>
          <a:xfrm>
            <a:off x="7301346" y="1710558"/>
            <a:ext cx="6172198" cy="5139376"/>
          </a:xfrm>
          <a:prstGeom prst="roundRect">
            <a:avLst>
              <a:gd name="adj" fmla="val 3913"/>
            </a:avLst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C147DB6-0726-7AD0-3DBB-0AA1597C7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311" y="2109882"/>
            <a:ext cx="4969571" cy="42628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Incidence Study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75377F-80E0-16F4-AD71-12F78760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7" name="Subtítulo 4">
            <a:extLst>
              <a:ext uri="{FF2B5EF4-FFF2-40B4-BE49-F238E27FC236}">
                <a16:creationId xmlns:a16="http://schemas.microsoft.com/office/drawing/2014/main" id="{4D81582E-9B0D-285D-7FCB-6FA372D12DD6}"/>
              </a:ext>
            </a:extLst>
          </p:cNvPr>
          <p:cNvSpPr txBox="1">
            <a:spLocks/>
          </p:cNvSpPr>
          <p:nvPr/>
        </p:nvSpPr>
        <p:spPr>
          <a:xfrm>
            <a:off x="6158346" y="2109882"/>
            <a:ext cx="7315197" cy="426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sz="2048" b="1" kern="1200">
                <a:solidFill>
                  <a:srgbClr val="87888A"/>
                </a:solidFill>
                <a:latin typeface="+mn-lt"/>
                <a:ea typeface="+mn-ea"/>
                <a:cs typeface="+mn-cs"/>
              </a:defRPr>
            </a:lvl1pPr>
            <a:lvl2pPr marL="520156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13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0469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0626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0782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939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1095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1252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Tracker Study</a:t>
            </a:r>
          </a:p>
        </p:txBody>
      </p:sp>
      <p:sp>
        <p:nvSpPr>
          <p:cNvPr id="9" name="Subtítulo 4">
            <a:extLst>
              <a:ext uri="{FF2B5EF4-FFF2-40B4-BE49-F238E27FC236}">
                <a16:creationId xmlns:a16="http://schemas.microsoft.com/office/drawing/2014/main" id="{A50D1FD3-3B37-CA80-AE85-877ADF5A9435}"/>
              </a:ext>
            </a:extLst>
          </p:cNvPr>
          <p:cNvSpPr txBox="1">
            <a:spLocks/>
          </p:cNvSpPr>
          <p:nvPr/>
        </p:nvSpPr>
        <p:spPr>
          <a:xfrm>
            <a:off x="1425039" y="2621615"/>
            <a:ext cx="3491345" cy="4089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sz="2048" b="1" kern="1200">
                <a:solidFill>
                  <a:srgbClr val="87888A"/>
                </a:solidFill>
                <a:latin typeface="+mn-lt"/>
                <a:ea typeface="+mn-ea"/>
                <a:cs typeface="+mn-cs"/>
              </a:defRPr>
            </a:lvl1pPr>
            <a:lvl2pPr marL="520156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13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0469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0626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0782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939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1095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1252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/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</a:rPr>
              <a:t>D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riven by the changes, the recent category dynamics, and rapid growth of HT, it is necessary to have updated information on the penetration of different tobacco categories and consumer profiles. </a:t>
            </a:r>
          </a:p>
          <a:p>
            <a:pPr algn="l" rtl="0" fontAlgn="base"/>
            <a:endParaRPr lang="en-US" sz="1800" b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l" fontAlgn="base"/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The Incidence will allow us to understand the evolution of these dynamics and support the most appropriate sample for the tracker survey in Iberia key three markets</a:t>
            </a:r>
            <a:endParaRPr lang="en-US" sz="11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Subtítulo 4">
            <a:extLst>
              <a:ext uri="{FF2B5EF4-FFF2-40B4-BE49-F238E27FC236}">
                <a16:creationId xmlns:a16="http://schemas.microsoft.com/office/drawing/2014/main" id="{C3F93FDC-DCA1-2760-2C21-6D45D0913AF8}"/>
              </a:ext>
            </a:extLst>
          </p:cNvPr>
          <p:cNvSpPr txBox="1">
            <a:spLocks/>
          </p:cNvSpPr>
          <p:nvPr/>
        </p:nvSpPr>
        <p:spPr>
          <a:xfrm>
            <a:off x="6832600" y="2621614"/>
            <a:ext cx="6384636" cy="4089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sz="2048" b="1" kern="1200">
                <a:solidFill>
                  <a:srgbClr val="87888A"/>
                </a:solidFill>
                <a:latin typeface="+mn-lt"/>
                <a:ea typeface="+mn-ea"/>
                <a:cs typeface="+mn-cs"/>
              </a:defRPr>
            </a:lvl1pPr>
            <a:lvl2pPr marL="520156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13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0469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0626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0782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939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1095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1252" indent="0" algn="ctr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None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dirty="0">
                <a:solidFill>
                  <a:schemeClr val="bg1"/>
                </a:solidFill>
              </a:rPr>
              <a:t>To assess dynamics across tobacco brands and categories, as well as key brand image assessment.</a:t>
            </a:r>
          </a:p>
          <a:p>
            <a:pPr algn="l"/>
            <a:endParaRPr lang="en-US" sz="1600" b="0" dirty="0">
              <a:solidFill>
                <a:schemeClr val="bg1"/>
              </a:solidFill>
            </a:endParaRPr>
          </a:p>
          <a:p>
            <a:pPr algn="l" rtl="0" fontAlgn="base"/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Brand and category shifts. </a:t>
            </a:r>
          </a:p>
          <a:p>
            <a:pPr algn="l" rtl="0" fontAlgn="base"/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- Consumer group variations at different funnel levels and across different targets for each of the core brand brands. </a:t>
            </a:r>
          </a:p>
          <a:p>
            <a:pPr algn="l" rtl="0" fontAlgn="base"/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</a:rPr>
              <a:t>-Changes in the brands and categories profiles. </a:t>
            </a:r>
          </a:p>
          <a:p>
            <a:pPr algn="l" fontAlgn="base"/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</a:rPr>
              <a:t>-Changes in brand switching drivers. </a:t>
            </a:r>
          </a:p>
          <a:p>
            <a:pPr algn="l" rtl="0" fontAlgn="base"/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- Focus on HT. </a:t>
            </a:r>
            <a:endParaRPr lang="en-US" sz="12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-Image Assessment (combustible and HT).</a:t>
            </a:r>
            <a:endParaRPr lang="en-US" sz="12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A2F61329-9F95-DAA5-2957-502A2379C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0204" y="1863392"/>
            <a:ext cx="460328" cy="460328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E695778-DFD8-AB76-27E0-7713039BC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547" y="1908720"/>
            <a:ext cx="460328" cy="46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1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3358334-88DF-C424-38B7-58E864CF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Design A- </a:t>
            </a:r>
            <a:r>
              <a:rPr lang="en-US" sz="2000" dirty="0"/>
              <a:t>Please quote each study separately</a:t>
            </a:r>
          </a:p>
        </p:txBody>
      </p:sp>
      <p:sp>
        <p:nvSpPr>
          <p:cNvPr id="4" name="strBody_4">
            <a:extLst>
              <a:ext uri="{FF2B5EF4-FFF2-40B4-BE49-F238E27FC236}">
                <a16:creationId xmlns:a16="http://schemas.microsoft.com/office/drawing/2014/main" id="{46E0E840-FE11-221A-1BF3-CBE6F4431A29}"/>
              </a:ext>
            </a:extLst>
          </p:cNvPr>
          <p:cNvSpPr txBox="1">
            <a:spLocks/>
          </p:cNvSpPr>
          <p:nvPr/>
        </p:nvSpPr>
        <p:spPr>
          <a:xfrm>
            <a:off x="9906774" y="1882239"/>
            <a:ext cx="3381712" cy="276253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1000 interviews per wave X 1 waves= 1000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19-64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combustible or/and </a:t>
            </a:r>
            <a:r>
              <a:rPr lang="en-US" sz="1600">
                <a:solidFill>
                  <a:srgbClr val="000000"/>
                </a:solidFill>
              </a:rPr>
              <a:t>HT </a:t>
            </a:r>
            <a:r>
              <a:rPr lang="en-US" sz="1600" dirty="0">
                <a:solidFill>
                  <a:srgbClr val="000000"/>
                </a:solidFill>
              </a:rPr>
              <a:t>consumers (1 stick per day or 7 per week at least) </a:t>
            </a:r>
          </a:p>
          <a:p>
            <a:r>
              <a:rPr lang="en-US" sz="1600" dirty="0" err="1">
                <a:solidFill>
                  <a:srgbClr val="000000"/>
                </a:solidFill>
              </a:rPr>
              <a:t>FtoF</a:t>
            </a:r>
            <a:r>
              <a:rPr lang="en-US" sz="1600" dirty="0">
                <a:solidFill>
                  <a:srgbClr val="000000"/>
                </a:solidFill>
              </a:rPr>
              <a:t> methodology / in home &amp; outside mix</a:t>
            </a:r>
          </a:p>
          <a:p>
            <a:r>
              <a:rPr lang="en-US" sz="1600" dirty="0">
                <a:solidFill>
                  <a:srgbClr val="000000"/>
                </a:solidFill>
              </a:rPr>
              <a:t>20 m. questionnaire length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RMC+FC+</a:t>
            </a:r>
            <a:r>
              <a:rPr lang="en-US" sz="1600">
                <a:solidFill>
                  <a:srgbClr val="000000"/>
                </a:solidFill>
              </a:rPr>
              <a:t> HT</a:t>
            </a:r>
            <a:endParaRPr lang="en-US" sz="1600" strike="sngStrike" dirty="0">
              <a:solidFill>
                <a:srgbClr val="FF0000"/>
              </a:solidFill>
            </a:endParaRPr>
          </a:p>
        </p:txBody>
      </p:sp>
      <p:sp>
        <p:nvSpPr>
          <p:cNvPr id="5" name="strBodyTitle_4">
            <a:extLst>
              <a:ext uri="{FF2B5EF4-FFF2-40B4-BE49-F238E27FC236}">
                <a16:creationId xmlns:a16="http://schemas.microsoft.com/office/drawing/2014/main" id="{32C8C9DA-37E2-56F9-3BA5-0642E1889371}"/>
              </a:ext>
            </a:extLst>
          </p:cNvPr>
          <p:cNvSpPr txBox="1">
            <a:spLocks/>
          </p:cNvSpPr>
          <p:nvPr/>
        </p:nvSpPr>
        <p:spPr>
          <a:xfrm>
            <a:off x="9907131" y="1506021"/>
            <a:ext cx="3381712" cy="33855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Portugal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strBody_3">
            <a:extLst>
              <a:ext uri="{FF2B5EF4-FFF2-40B4-BE49-F238E27FC236}">
                <a16:creationId xmlns:a16="http://schemas.microsoft.com/office/drawing/2014/main" id="{196DEBDC-45D8-3352-644D-B65B75B91D7C}"/>
              </a:ext>
            </a:extLst>
          </p:cNvPr>
          <p:cNvSpPr txBox="1">
            <a:spLocks/>
          </p:cNvSpPr>
          <p:nvPr/>
        </p:nvSpPr>
        <p:spPr>
          <a:xfrm>
            <a:off x="6419681" y="1882238"/>
            <a:ext cx="3321978" cy="276253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1000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interviews per wave X 2 waves= 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2000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interv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19-70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combustible or/and </a:t>
            </a:r>
            <a:r>
              <a:rPr lang="en-US" sz="1600">
                <a:solidFill>
                  <a:srgbClr val="000000"/>
                </a:solidFill>
              </a:rPr>
              <a:t>HT</a:t>
            </a:r>
            <a:r>
              <a:rPr lang="en-US" sz="1600" dirty="0">
                <a:solidFill>
                  <a:srgbClr val="000000"/>
                </a:solidFill>
              </a:rPr>
              <a:t> consumers (1 stick per day or 7 per week at least) </a:t>
            </a:r>
          </a:p>
          <a:p>
            <a:r>
              <a:rPr lang="en-US" sz="1600" dirty="0" err="1">
                <a:solidFill>
                  <a:srgbClr val="000000"/>
                </a:solidFill>
              </a:rPr>
              <a:t>FtoF</a:t>
            </a:r>
            <a:r>
              <a:rPr lang="en-US" sz="1600" dirty="0">
                <a:solidFill>
                  <a:srgbClr val="000000"/>
                </a:solidFill>
              </a:rPr>
              <a:t> methodology / in home &amp; outside mix</a:t>
            </a:r>
          </a:p>
          <a:p>
            <a:r>
              <a:rPr lang="en-US" sz="1600" dirty="0">
                <a:solidFill>
                  <a:srgbClr val="000000"/>
                </a:solidFill>
              </a:rPr>
              <a:t>20 m. questionnaire length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RMC+FC+</a:t>
            </a:r>
            <a:r>
              <a:rPr lang="en-US" sz="1600">
                <a:solidFill>
                  <a:srgbClr val="000000"/>
                </a:solidFill>
              </a:rPr>
              <a:t> HT</a:t>
            </a:r>
            <a:endParaRPr lang="en-US" sz="1600" strike="sngStrike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strBodyTitle_3">
            <a:extLst>
              <a:ext uri="{FF2B5EF4-FFF2-40B4-BE49-F238E27FC236}">
                <a16:creationId xmlns:a16="http://schemas.microsoft.com/office/drawing/2014/main" id="{490F3C3B-0230-480E-DD41-33EFA8FD6A61}"/>
              </a:ext>
            </a:extLst>
          </p:cNvPr>
          <p:cNvSpPr txBox="1">
            <a:spLocks/>
          </p:cNvSpPr>
          <p:nvPr/>
        </p:nvSpPr>
        <p:spPr>
          <a:xfrm>
            <a:off x="6420036" y="1506021"/>
            <a:ext cx="3381712" cy="338554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Canary Islands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strBody_2">
            <a:extLst>
              <a:ext uri="{FF2B5EF4-FFF2-40B4-BE49-F238E27FC236}">
                <a16:creationId xmlns:a16="http://schemas.microsoft.com/office/drawing/2014/main" id="{F9CD8409-950E-480C-A105-6E17D774C0A4}"/>
              </a:ext>
            </a:extLst>
          </p:cNvPr>
          <p:cNvSpPr txBox="1">
            <a:spLocks/>
          </p:cNvSpPr>
          <p:nvPr/>
        </p:nvSpPr>
        <p:spPr>
          <a:xfrm>
            <a:off x="2849344" y="1882238"/>
            <a:ext cx="3381712" cy="276253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1500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interviews per wave X 1 waves=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1500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interv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19-64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>
                <a:solidFill>
                  <a:srgbClr val="000000"/>
                </a:solidFill>
              </a:rPr>
              <a:t>combustible or</a:t>
            </a:r>
            <a:r>
              <a:rPr lang="en-US" sz="1600" dirty="0">
                <a:solidFill>
                  <a:srgbClr val="000000"/>
                </a:solidFill>
              </a:rPr>
              <a:t>/and </a:t>
            </a:r>
            <a:r>
              <a:rPr lang="en-US" sz="1600">
                <a:solidFill>
                  <a:srgbClr val="000000"/>
                </a:solidFill>
              </a:rPr>
              <a:t>HT</a:t>
            </a:r>
            <a:r>
              <a:rPr lang="en-US" sz="1600" dirty="0">
                <a:solidFill>
                  <a:srgbClr val="000000"/>
                </a:solidFill>
              </a:rPr>
              <a:t> consumers (1 stick per day or 7 per week at least) </a:t>
            </a:r>
          </a:p>
          <a:p>
            <a:r>
              <a:rPr lang="en-US" sz="1600" dirty="0" err="1">
                <a:solidFill>
                  <a:srgbClr val="000000"/>
                </a:solidFill>
              </a:rPr>
              <a:t>FtoF</a:t>
            </a:r>
            <a:r>
              <a:rPr lang="en-US" sz="1600" dirty="0">
                <a:solidFill>
                  <a:srgbClr val="000000"/>
                </a:solidFill>
              </a:rPr>
              <a:t> methodology / in home &amp; outside mix</a:t>
            </a:r>
          </a:p>
          <a:p>
            <a:r>
              <a:rPr lang="en-US" sz="1600" dirty="0">
                <a:solidFill>
                  <a:srgbClr val="000000"/>
                </a:solidFill>
              </a:rPr>
              <a:t>20 m. questionnaire length</a:t>
            </a:r>
          </a:p>
          <a:p>
            <a:r>
              <a:rPr lang="en-US" sz="1600">
                <a:solidFill>
                  <a:srgbClr val="000000"/>
                </a:solidFill>
              </a:rPr>
              <a:t>RMC+FC+HT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strBodyTitle_2">
            <a:extLst>
              <a:ext uri="{FF2B5EF4-FFF2-40B4-BE49-F238E27FC236}">
                <a16:creationId xmlns:a16="http://schemas.microsoft.com/office/drawing/2014/main" id="{3C58469B-F841-ACCB-00C4-B4C635754FE5}"/>
              </a:ext>
            </a:extLst>
          </p:cNvPr>
          <p:cNvSpPr txBox="1">
            <a:spLocks/>
          </p:cNvSpPr>
          <p:nvPr/>
        </p:nvSpPr>
        <p:spPr>
          <a:xfrm>
            <a:off x="2885328" y="1504482"/>
            <a:ext cx="3381712" cy="34163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Peninsular Spain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strBodyTitle_1">
            <a:extLst>
              <a:ext uri="{FF2B5EF4-FFF2-40B4-BE49-F238E27FC236}">
                <a16:creationId xmlns:a16="http://schemas.microsoft.com/office/drawing/2014/main" id="{7695FFE3-E942-7F65-D512-34613872A25E}"/>
              </a:ext>
            </a:extLst>
          </p:cNvPr>
          <p:cNvSpPr txBox="1">
            <a:spLocks/>
          </p:cNvSpPr>
          <p:nvPr/>
        </p:nvSpPr>
        <p:spPr>
          <a:xfrm>
            <a:off x="407632" y="1504482"/>
            <a:ext cx="2376000" cy="34163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Study</a:t>
            </a:r>
          </a:p>
        </p:txBody>
      </p:sp>
      <p:sp>
        <p:nvSpPr>
          <p:cNvPr id="15" name="Marcador de texto 11">
            <a:extLst>
              <a:ext uri="{FF2B5EF4-FFF2-40B4-BE49-F238E27FC236}">
                <a16:creationId xmlns:a16="http://schemas.microsoft.com/office/drawing/2014/main" id="{58AF2230-8536-D3DF-BFC5-AAAA851A98C7}"/>
              </a:ext>
            </a:extLst>
          </p:cNvPr>
          <p:cNvSpPr txBox="1">
            <a:spLocks/>
          </p:cNvSpPr>
          <p:nvPr/>
        </p:nvSpPr>
        <p:spPr>
          <a:xfrm>
            <a:off x="750413" y="2174445"/>
            <a:ext cx="1671323" cy="54943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1040313" rtl="0" eaLnBrk="1" latinLnBrk="0" hangingPunct="1">
              <a:lnSpc>
                <a:spcPct val="100000"/>
              </a:lnSpc>
              <a:spcBef>
                <a:spcPts val="1365"/>
              </a:spcBef>
              <a:buFont typeface="Arial" panose="020B0604020202020204" pitchFamily="34" charset="0"/>
              <a:buNone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4090" indent="-204090" algn="l" defTabSz="1040313" rtl="0" eaLnBrk="1" latinLnBrk="0" hangingPunct="1">
              <a:lnSpc>
                <a:spcPct val="100000"/>
              </a:lnSpc>
              <a:spcBef>
                <a:spcPts val="910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6600" indent="207702" algn="l" defTabSz="1040313" rtl="0" eaLnBrk="1" latinLnBrk="0" hangingPunct="1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736" indent="-225763" algn="l" defTabSz="1040313" rtl="0" eaLnBrk="1" latinLnBrk="0" hangingPunct="1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5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46396" indent="-232987" algn="l" defTabSz="1040313" rtl="0" eaLnBrk="1" latinLnBrk="0" hangingPunct="1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5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0000"/>
                </a:solidFill>
              </a:rPr>
              <a:t>Tracker</a:t>
            </a:r>
          </a:p>
        </p:txBody>
      </p:sp>
      <p:pic>
        <p:nvPicPr>
          <p:cNvPr id="16" name="Gráfico 15" descr="Crecimiento empresarial">
            <a:extLst>
              <a:ext uri="{FF2B5EF4-FFF2-40B4-BE49-F238E27FC236}">
                <a16:creationId xmlns:a16="http://schemas.microsoft.com/office/drawing/2014/main" id="{E3BBAACB-9D88-6732-D0C6-A62F228AEF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21" y="2596731"/>
            <a:ext cx="1139758" cy="1139765"/>
          </a:xfrm>
          <a:prstGeom prst="rect">
            <a:avLst/>
          </a:prstGeom>
        </p:spPr>
      </p:pic>
      <p:sp>
        <p:nvSpPr>
          <p:cNvPr id="31" name="strBody_4">
            <a:extLst>
              <a:ext uri="{FF2B5EF4-FFF2-40B4-BE49-F238E27FC236}">
                <a16:creationId xmlns:a16="http://schemas.microsoft.com/office/drawing/2014/main" id="{1D46B041-265A-40A9-3C25-FC44D7BFB981}"/>
              </a:ext>
            </a:extLst>
          </p:cNvPr>
          <p:cNvSpPr txBox="1">
            <a:spLocks/>
          </p:cNvSpPr>
          <p:nvPr/>
        </p:nvSpPr>
        <p:spPr>
          <a:xfrm>
            <a:off x="9906774" y="4987636"/>
            <a:ext cx="3321978" cy="207818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</a:rPr>
              <a:t>1000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interviews per wave X 1 waves=1000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interv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19-64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C. Island population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CATI contact </a:t>
            </a:r>
            <a:r>
              <a:rPr lang="en-US" sz="1600" dirty="0" err="1">
                <a:solidFill>
                  <a:srgbClr val="000000"/>
                </a:solidFill>
              </a:rPr>
              <a:t>ramdon</a:t>
            </a:r>
            <a:r>
              <a:rPr lang="en-US" sz="1600" dirty="0">
                <a:solidFill>
                  <a:srgbClr val="000000"/>
                </a:solidFill>
              </a:rPr>
              <a:t> phone numbers.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5 m. questionnaire length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2" name="strBody_3">
            <a:extLst>
              <a:ext uri="{FF2B5EF4-FFF2-40B4-BE49-F238E27FC236}">
                <a16:creationId xmlns:a16="http://schemas.microsoft.com/office/drawing/2014/main" id="{387585F0-4FE8-CD6C-64C5-0ACD32A43DA4}"/>
              </a:ext>
            </a:extLst>
          </p:cNvPr>
          <p:cNvSpPr txBox="1">
            <a:spLocks/>
          </p:cNvSpPr>
          <p:nvPr/>
        </p:nvSpPr>
        <p:spPr>
          <a:xfrm>
            <a:off x="6419681" y="4987636"/>
            <a:ext cx="3321978" cy="207818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2000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interviews per wave X 1 waves=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2000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interv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19-70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C. Island population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CATI contact </a:t>
            </a:r>
            <a:r>
              <a:rPr lang="en-US" sz="1600" dirty="0" err="1">
                <a:solidFill>
                  <a:srgbClr val="000000"/>
                </a:solidFill>
              </a:rPr>
              <a:t>ramdon</a:t>
            </a:r>
            <a:r>
              <a:rPr lang="en-US" sz="1600" dirty="0">
                <a:solidFill>
                  <a:srgbClr val="000000"/>
                </a:solidFill>
              </a:rPr>
              <a:t> phone numbers.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5 m. questionnaire length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3" name="strBody_2">
            <a:extLst>
              <a:ext uri="{FF2B5EF4-FFF2-40B4-BE49-F238E27FC236}">
                <a16:creationId xmlns:a16="http://schemas.microsoft.com/office/drawing/2014/main" id="{A3E3FBF9-CDA5-6CAC-7FF0-33E64C80F9AD}"/>
              </a:ext>
            </a:extLst>
          </p:cNvPr>
          <p:cNvSpPr txBox="1">
            <a:spLocks/>
          </p:cNvSpPr>
          <p:nvPr/>
        </p:nvSpPr>
        <p:spPr>
          <a:xfrm>
            <a:off x="2849344" y="4987636"/>
            <a:ext cx="3405222" cy="207818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2000 interviews per wave X 1 waves=2000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interv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19-64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Spanish population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CATI contact </a:t>
            </a:r>
            <a:r>
              <a:rPr lang="en-US" sz="1600" dirty="0" err="1">
                <a:solidFill>
                  <a:srgbClr val="000000"/>
                </a:solidFill>
              </a:rPr>
              <a:t>ramdon</a:t>
            </a:r>
            <a:r>
              <a:rPr lang="en-US" sz="1600" dirty="0">
                <a:solidFill>
                  <a:srgbClr val="000000"/>
                </a:solidFill>
              </a:rPr>
              <a:t> phone numbers.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5 m. questionnaire length</a:t>
            </a:r>
          </a:p>
        </p:txBody>
      </p:sp>
      <p:sp>
        <p:nvSpPr>
          <p:cNvPr id="34" name="Marcador de texto 11">
            <a:extLst>
              <a:ext uri="{FF2B5EF4-FFF2-40B4-BE49-F238E27FC236}">
                <a16:creationId xmlns:a16="http://schemas.microsoft.com/office/drawing/2014/main" id="{4504D9AC-1304-BC42-9607-CBB52776C382}"/>
              </a:ext>
            </a:extLst>
          </p:cNvPr>
          <p:cNvSpPr txBox="1">
            <a:spLocks/>
          </p:cNvSpPr>
          <p:nvPr/>
        </p:nvSpPr>
        <p:spPr>
          <a:xfrm>
            <a:off x="490022" y="5342206"/>
            <a:ext cx="2144604" cy="705018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indent="0" algn="ctr" defTabSz="1040313">
              <a:lnSpc>
                <a:spcPct val="100000"/>
              </a:lnSpc>
              <a:spcBef>
                <a:spcPts val="1365"/>
              </a:spcBef>
              <a:buFont typeface="Arial" panose="020B0604020202020204" pitchFamily="34" charset="0"/>
              <a:buNone/>
              <a:defRPr sz="1600" b="1">
                <a:solidFill>
                  <a:srgbClr val="000000"/>
                </a:solidFill>
              </a:defRPr>
            </a:lvl1pPr>
            <a:lvl2pPr marL="204090" indent="-204090" defTabSz="1040313">
              <a:lnSpc>
                <a:spcPct val="100000"/>
              </a:lnSpc>
              <a:spcBef>
                <a:spcPts val="910"/>
              </a:spcBef>
              <a:buFont typeface="Arial" panose="020B0604020202020204" pitchFamily="34" charset="0"/>
              <a:buChar char="•"/>
              <a:defRPr sz="2048"/>
            </a:lvl2pPr>
            <a:lvl3pPr marL="236600" indent="207702" defTabSz="1040313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20"/>
            </a:lvl3pPr>
            <a:lvl4pPr marL="691736" indent="-225763" defTabSz="1040313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593"/>
            </a:lvl4pPr>
            <a:lvl5pPr marL="946396" indent="-232987" defTabSz="1040313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593"/>
            </a:lvl5pPr>
            <a:lvl6pPr marL="2860860" indent="-260078" defTabSz="1040313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/>
            </a:lvl6pPr>
            <a:lvl7pPr marL="3381017" indent="-260078" defTabSz="1040313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/>
            </a:lvl7pPr>
            <a:lvl8pPr marL="3901173" indent="-260078" defTabSz="1040313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/>
            </a:lvl8pPr>
            <a:lvl9pPr marL="4421330" indent="-260078" defTabSz="1040313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/>
            </a:lvl9pPr>
          </a:lstStyle>
          <a:p>
            <a:r>
              <a:rPr lang="es-ES" dirty="0" err="1"/>
              <a:t>Incidence</a:t>
            </a:r>
            <a:endParaRPr lang="en-US" dirty="0"/>
          </a:p>
        </p:txBody>
      </p:sp>
      <p:pic>
        <p:nvPicPr>
          <p:cNvPr id="35" name="Picture 81">
            <a:extLst>
              <a:ext uri="{FF2B5EF4-FFF2-40B4-BE49-F238E27FC236}">
                <a16:creationId xmlns:a16="http://schemas.microsoft.com/office/drawing/2014/main" id="{02DA1FCA-84DD-E339-5F45-771A570F40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77" y="5861795"/>
            <a:ext cx="273638" cy="451554"/>
          </a:xfrm>
          <a:prstGeom prst="rect">
            <a:avLst/>
          </a:prstGeom>
        </p:spPr>
      </p:pic>
      <p:pic>
        <p:nvPicPr>
          <p:cNvPr id="36" name="Picture 5">
            <a:extLst>
              <a:ext uri="{FF2B5EF4-FFF2-40B4-BE49-F238E27FC236}">
                <a16:creationId xmlns:a16="http://schemas.microsoft.com/office/drawing/2014/main" id="{882A8B05-DC09-FAC4-DDFC-33C9EDFB1A2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77" y="5848404"/>
            <a:ext cx="498024" cy="498727"/>
          </a:xfrm>
          <a:prstGeom prst="rect">
            <a:avLst/>
          </a:prstGeom>
        </p:spPr>
      </p:pic>
      <p:pic>
        <p:nvPicPr>
          <p:cNvPr id="37" name="Picture 8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E75348A-0FBE-5BA1-2FD5-A2C1BE12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201">
            <a:off x="853881" y="5758610"/>
            <a:ext cx="627878" cy="62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644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3358334-88DF-C424-38B7-58E864CF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Design B- </a:t>
            </a:r>
            <a:r>
              <a:rPr lang="en-US" sz="1800" dirty="0"/>
              <a:t>Please quote each study separately</a:t>
            </a:r>
          </a:p>
        </p:txBody>
      </p:sp>
      <p:sp>
        <p:nvSpPr>
          <p:cNvPr id="4" name="strBody_4">
            <a:extLst>
              <a:ext uri="{FF2B5EF4-FFF2-40B4-BE49-F238E27FC236}">
                <a16:creationId xmlns:a16="http://schemas.microsoft.com/office/drawing/2014/main" id="{46E0E840-FE11-221A-1BF3-CBE6F4431A29}"/>
              </a:ext>
            </a:extLst>
          </p:cNvPr>
          <p:cNvSpPr txBox="1">
            <a:spLocks/>
          </p:cNvSpPr>
          <p:nvPr/>
        </p:nvSpPr>
        <p:spPr>
          <a:xfrm>
            <a:off x="9906774" y="1882239"/>
            <a:ext cx="3381712" cy="276253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1000 interviews per wave X 2 waves= 2000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19-64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combustible or/and </a:t>
            </a:r>
            <a:r>
              <a:rPr lang="en-US" sz="1600">
                <a:solidFill>
                  <a:srgbClr val="000000"/>
                </a:solidFill>
              </a:rPr>
              <a:t>HT</a:t>
            </a:r>
            <a:r>
              <a:rPr lang="en-US" sz="1600" dirty="0">
                <a:solidFill>
                  <a:srgbClr val="000000"/>
                </a:solidFill>
              </a:rPr>
              <a:t> consumers (1 stick per day or 7 per week at least) </a:t>
            </a:r>
          </a:p>
          <a:p>
            <a:r>
              <a:rPr lang="en-US" sz="1600" dirty="0" err="1">
                <a:solidFill>
                  <a:srgbClr val="000000"/>
                </a:solidFill>
              </a:rPr>
              <a:t>FtoF</a:t>
            </a:r>
            <a:r>
              <a:rPr lang="en-US" sz="1600" dirty="0">
                <a:solidFill>
                  <a:srgbClr val="000000"/>
                </a:solidFill>
              </a:rPr>
              <a:t> methodology / in home &amp; outside mix</a:t>
            </a:r>
          </a:p>
          <a:p>
            <a:r>
              <a:rPr lang="en-US" sz="1600" dirty="0">
                <a:solidFill>
                  <a:srgbClr val="000000"/>
                </a:solidFill>
              </a:rPr>
              <a:t>20 m. questionnaire length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RMC+FC+</a:t>
            </a:r>
            <a:r>
              <a:rPr lang="en-US" sz="1600">
                <a:solidFill>
                  <a:srgbClr val="000000"/>
                </a:solidFill>
              </a:rPr>
              <a:t> HT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strBodyTitle_4">
            <a:extLst>
              <a:ext uri="{FF2B5EF4-FFF2-40B4-BE49-F238E27FC236}">
                <a16:creationId xmlns:a16="http://schemas.microsoft.com/office/drawing/2014/main" id="{32C8C9DA-37E2-56F9-3BA5-0642E1889371}"/>
              </a:ext>
            </a:extLst>
          </p:cNvPr>
          <p:cNvSpPr txBox="1">
            <a:spLocks/>
          </p:cNvSpPr>
          <p:nvPr/>
        </p:nvSpPr>
        <p:spPr>
          <a:xfrm>
            <a:off x="9907131" y="1506021"/>
            <a:ext cx="3381712" cy="33855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Portugal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strBody_3">
            <a:extLst>
              <a:ext uri="{FF2B5EF4-FFF2-40B4-BE49-F238E27FC236}">
                <a16:creationId xmlns:a16="http://schemas.microsoft.com/office/drawing/2014/main" id="{196DEBDC-45D8-3352-644D-B65B75B91D7C}"/>
              </a:ext>
            </a:extLst>
          </p:cNvPr>
          <p:cNvSpPr txBox="1">
            <a:spLocks/>
          </p:cNvSpPr>
          <p:nvPr/>
        </p:nvSpPr>
        <p:spPr>
          <a:xfrm>
            <a:off x="6419681" y="1882238"/>
            <a:ext cx="3321978" cy="276253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1000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interviews per wave X 3 waves= 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3000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interv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19-70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combustible or/and </a:t>
            </a:r>
            <a:r>
              <a:rPr lang="en-US" sz="1600">
                <a:solidFill>
                  <a:srgbClr val="000000"/>
                </a:solidFill>
              </a:rPr>
              <a:t>HT</a:t>
            </a:r>
            <a:r>
              <a:rPr lang="en-US" sz="1600" dirty="0">
                <a:solidFill>
                  <a:srgbClr val="000000"/>
                </a:solidFill>
              </a:rPr>
              <a:t> consumers (1 stick per day or 7 per week at least) </a:t>
            </a:r>
          </a:p>
          <a:p>
            <a:r>
              <a:rPr lang="en-US" sz="1600" dirty="0" err="1">
                <a:solidFill>
                  <a:srgbClr val="000000"/>
                </a:solidFill>
              </a:rPr>
              <a:t>FtoF</a:t>
            </a:r>
            <a:r>
              <a:rPr lang="en-US" sz="1600" dirty="0">
                <a:solidFill>
                  <a:srgbClr val="000000"/>
                </a:solidFill>
              </a:rPr>
              <a:t> methodology / in home &amp; outside mix</a:t>
            </a:r>
          </a:p>
          <a:p>
            <a:r>
              <a:rPr lang="en-US" sz="1600" dirty="0">
                <a:solidFill>
                  <a:srgbClr val="000000"/>
                </a:solidFill>
              </a:rPr>
              <a:t>20 m. questionnaire length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RMC+FC+</a:t>
            </a:r>
            <a:r>
              <a:rPr lang="en-US" sz="1600">
                <a:solidFill>
                  <a:srgbClr val="000000"/>
                </a:solidFill>
              </a:rPr>
              <a:t> HT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strBodyTitle_3">
            <a:extLst>
              <a:ext uri="{FF2B5EF4-FFF2-40B4-BE49-F238E27FC236}">
                <a16:creationId xmlns:a16="http://schemas.microsoft.com/office/drawing/2014/main" id="{490F3C3B-0230-480E-DD41-33EFA8FD6A61}"/>
              </a:ext>
            </a:extLst>
          </p:cNvPr>
          <p:cNvSpPr txBox="1">
            <a:spLocks/>
          </p:cNvSpPr>
          <p:nvPr/>
        </p:nvSpPr>
        <p:spPr>
          <a:xfrm>
            <a:off x="6420036" y="1506021"/>
            <a:ext cx="3381712" cy="338554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Canary Islands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strBody_2">
            <a:extLst>
              <a:ext uri="{FF2B5EF4-FFF2-40B4-BE49-F238E27FC236}">
                <a16:creationId xmlns:a16="http://schemas.microsoft.com/office/drawing/2014/main" id="{F9CD8409-950E-480C-A105-6E17D774C0A4}"/>
              </a:ext>
            </a:extLst>
          </p:cNvPr>
          <p:cNvSpPr txBox="1">
            <a:spLocks/>
          </p:cNvSpPr>
          <p:nvPr/>
        </p:nvSpPr>
        <p:spPr>
          <a:xfrm>
            <a:off x="2849344" y="1882238"/>
            <a:ext cx="3381712" cy="276253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1500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interviews per wave X 3 waves=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4500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interv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19-64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>
                <a:solidFill>
                  <a:srgbClr val="000000"/>
                </a:solidFill>
              </a:rPr>
              <a:t>combustible or</a:t>
            </a:r>
            <a:r>
              <a:rPr lang="en-US" sz="1600" dirty="0">
                <a:solidFill>
                  <a:srgbClr val="000000"/>
                </a:solidFill>
              </a:rPr>
              <a:t>/and </a:t>
            </a:r>
            <a:r>
              <a:rPr lang="en-US" sz="1600">
                <a:solidFill>
                  <a:srgbClr val="000000"/>
                </a:solidFill>
              </a:rPr>
              <a:t>HT</a:t>
            </a:r>
            <a:r>
              <a:rPr lang="en-US" sz="1600" dirty="0">
                <a:solidFill>
                  <a:srgbClr val="000000"/>
                </a:solidFill>
              </a:rPr>
              <a:t> consumers (1 stick per day or 7 per week at least) </a:t>
            </a:r>
          </a:p>
          <a:p>
            <a:r>
              <a:rPr lang="en-US" sz="1600" dirty="0" err="1">
                <a:solidFill>
                  <a:srgbClr val="000000"/>
                </a:solidFill>
              </a:rPr>
              <a:t>FtoF</a:t>
            </a:r>
            <a:r>
              <a:rPr lang="en-US" sz="1600" dirty="0">
                <a:solidFill>
                  <a:srgbClr val="000000"/>
                </a:solidFill>
              </a:rPr>
              <a:t> methodology / in home &amp; outside mix</a:t>
            </a:r>
          </a:p>
          <a:p>
            <a:r>
              <a:rPr lang="en-US" sz="1600" dirty="0">
                <a:solidFill>
                  <a:srgbClr val="000000"/>
                </a:solidFill>
              </a:rPr>
              <a:t>20 m. questionnaire length</a:t>
            </a:r>
          </a:p>
          <a:p>
            <a:r>
              <a:rPr lang="en-US" sz="1600">
                <a:solidFill>
                  <a:srgbClr val="000000"/>
                </a:solidFill>
              </a:rPr>
              <a:t>RMC+FC+HT</a:t>
            </a:r>
            <a:endParaRPr lang="en-US" sz="1600" strike="sngStrike" dirty="0">
              <a:solidFill>
                <a:srgbClr val="FF0000"/>
              </a:solidFill>
            </a:endParaRPr>
          </a:p>
        </p:txBody>
      </p:sp>
      <p:sp>
        <p:nvSpPr>
          <p:cNvPr id="11" name="strBodyTitle_2">
            <a:extLst>
              <a:ext uri="{FF2B5EF4-FFF2-40B4-BE49-F238E27FC236}">
                <a16:creationId xmlns:a16="http://schemas.microsoft.com/office/drawing/2014/main" id="{3C58469B-F841-ACCB-00C4-B4C635754FE5}"/>
              </a:ext>
            </a:extLst>
          </p:cNvPr>
          <p:cNvSpPr txBox="1">
            <a:spLocks/>
          </p:cNvSpPr>
          <p:nvPr/>
        </p:nvSpPr>
        <p:spPr>
          <a:xfrm>
            <a:off x="2885328" y="1504482"/>
            <a:ext cx="3381712" cy="34163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Peninsular Spain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strBodyTitle_1">
            <a:extLst>
              <a:ext uri="{FF2B5EF4-FFF2-40B4-BE49-F238E27FC236}">
                <a16:creationId xmlns:a16="http://schemas.microsoft.com/office/drawing/2014/main" id="{7695FFE3-E942-7F65-D512-34613872A25E}"/>
              </a:ext>
            </a:extLst>
          </p:cNvPr>
          <p:cNvSpPr txBox="1">
            <a:spLocks/>
          </p:cNvSpPr>
          <p:nvPr/>
        </p:nvSpPr>
        <p:spPr>
          <a:xfrm>
            <a:off x="407632" y="1504482"/>
            <a:ext cx="2376000" cy="34163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Study</a:t>
            </a:r>
          </a:p>
        </p:txBody>
      </p:sp>
      <p:sp>
        <p:nvSpPr>
          <p:cNvPr id="15" name="Marcador de texto 11">
            <a:extLst>
              <a:ext uri="{FF2B5EF4-FFF2-40B4-BE49-F238E27FC236}">
                <a16:creationId xmlns:a16="http://schemas.microsoft.com/office/drawing/2014/main" id="{58AF2230-8536-D3DF-BFC5-AAAA851A98C7}"/>
              </a:ext>
            </a:extLst>
          </p:cNvPr>
          <p:cNvSpPr txBox="1">
            <a:spLocks/>
          </p:cNvSpPr>
          <p:nvPr/>
        </p:nvSpPr>
        <p:spPr>
          <a:xfrm>
            <a:off x="750413" y="2174445"/>
            <a:ext cx="1671323" cy="54943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1040313" rtl="0" eaLnBrk="1" latinLnBrk="0" hangingPunct="1">
              <a:lnSpc>
                <a:spcPct val="100000"/>
              </a:lnSpc>
              <a:spcBef>
                <a:spcPts val="1365"/>
              </a:spcBef>
              <a:buFont typeface="Arial" panose="020B0604020202020204" pitchFamily="34" charset="0"/>
              <a:buNone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4090" indent="-204090" algn="l" defTabSz="1040313" rtl="0" eaLnBrk="1" latinLnBrk="0" hangingPunct="1">
              <a:lnSpc>
                <a:spcPct val="100000"/>
              </a:lnSpc>
              <a:spcBef>
                <a:spcPts val="910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6600" indent="207702" algn="l" defTabSz="1040313" rtl="0" eaLnBrk="1" latinLnBrk="0" hangingPunct="1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1736" indent="-225763" algn="l" defTabSz="1040313" rtl="0" eaLnBrk="1" latinLnBrk="0" hangingPunct="1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5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46396" indent="-232987" algn="l" defTabSz="1040313" rtl="0" eaLnBrk="1" latinLnBrk="0" hangingPunct="1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5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0000"/>
                </a:solidFill>
              </a:rPr>
              <a:t>Tracker</a:t>
            </a:r>
          </a:p>
        </p:txBody>
      </p:sp>
      <p:pic>
        <p:nvPicPr>
          <p:cNvPr id="16" name="Gráfico 15" descr="Crecimiento empresarial">
            <a:extLst>
              <a:ext uri="{FF2B5EF4-FFF2-40B4-BE49-F238E27FC236}">
                <a16:creationId xmlns:a16="http://schemas.microsoft.com/office/drawing/2014/main" id="{E3BBAACB-9D88-6732-D0C6-A62F228AEF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921" y="2596731"/>
            <a:ext cx="1139758" cy="1139765"/>
          </a:xfrm>
          <a:prstGeom prst="rect">
            <a:avLst/>
          </a:prstGeom>
        </p:spPr>
      </p:pic>
      <p:sp>
        <p:nvSpPr>
          <p:cNvPr id="31" name="strBody_4">
            <a:extLst>
              <a:ext uri="{FF2B5EF4-FFF2-40B4-BE49-F238E27FC236}">
                <a16:creationId xmlns:a16="http://schemas.microsoft.com/office/drawing/2014/main" id="{1D46B041-265A-40A9-3C25-FC44D7BFB981}"/>
              </a:ext>
            </a:extLst>
          </p:cNvPr>
          <p:cNvSpPr txBox="1">
            <a:spLocks/>
          </p:cNvSpPr>
          <p:nvPr/>
        </p:nvSpPr>
        <p:spPr>
          <a:xfrm>
            <a:off x="9906774" y="4987636"/>
            <a:ext cx="3321978" cy="207818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1000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interviews per wave X 1 waves=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1000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interv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19-64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C. Island population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CATI contact </a:t>
            </a:r>
            <a:r>
              <a:rPr lang="en-US" sz="1600" dirty="0" err="1">
                <a:solidFill>
                  <a:srgbClr val="000000"/>
                </a:solidFill>
              </a:rPr>
              <a:t>ramdon</a:t>
            </a:r>
            <a:r>
              <a:rPr lang="en-US" sz="1600" dirty="0">
                <a:solidFill>
                  <a:srgbClr val="000000"/>
                </a:solidFill>
              </a:rPr>
              <a:t> phone numbers.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5 m. questionnaire length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2" name="strBody_3">
            <a:extLst>
              <a:ext uri="{FF2B5EF4-FFF2-40B4-BE49-F238E27FC236}">
                <a16:creationId xmlns:a16="http://schemas.microsoft.com/office/drawing/2014/main" id="{387585F0-4FE8-CD6C-64C5-0ACD32A43DA4}"/>
              </a:ext>
            </a:extLst>
          </p:cNvPr>
          <p:cNvSpPr txBox="1">
            <a:spLocks/>
          </p:cNvSpPr>
          <p:nvPr/>
        </p:nvSpPr>
        <p:spPr>
          <a:xfrm>
            <a:off x="6419681" y="4987636"/>
            <a:ext cx="3321978" cy="207818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2000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interviews per wave X 1 waves=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2000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interv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19-70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C. Island population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CATI contact </a:t>
            </a:r>
            <a:r>
              <a:rPr lang="en-US" sz="1600" dirty="0" err="1">
                <a:solidFill>
                  <a:srgbClr val="000000"/>
                </a:solidFill>
              </a:rPr>
              <a:t>ramdon</a:t>
            </a:r>
            <a:r>
              <a:rPr lang="en-US" sz="1600" dirty="0">
                <a:solidFill>
                  <a:srgbClr val="000000"/>
                </a:solidFill>
              </a:rPr>
              <a:t> phone numbers.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5 m. questionnaire length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3" name="strBody_2">
            <a:extLst>
              <a:ext uri="{FF2B5EF4-FFF2-40B4-BE49-F238E27FC236}">
                <a16:creationId xmlns:a16="http://schemas.microsoft.com/office/drawing/2014/main" id="{A3E3FBF9-CDA5-6CAC-7FF0-33E64C80F9AD}"/>
              </a:ext>
            </a:extLst>
          </p:cNvPr>
          <p:cNvSpPr txBox="1">
            <a:spLocks/>
          </p:cNvSpPr>
          <p:nvPr/>
        </p:nvSpPr>
        <p:spPr>
          <a:xfrm>
            <a:off x="2849344" y="4987636"/>
            <a:ext cx="3405222" cy="207818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2000 interviews per wave X 2 waves=4000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interv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19-64 </a:t>
            </a:r>
            <a:r>
              <a:rPr lang="en-US" sz="1600" dirty="0" err="1">
                <a:solidFill>
                  <a:srgbClr val="000000"/>
                </a:solidFill>
              </a:rPr>
              <a:t>y.o</a:t>
            </a:r>
            <a:r>
              <a:rPr lang="en-US" sz="1600" dirty="0">
                <a:solidFill>
                  <a:srgbClr val="000000"/>
                </a:solidFill>
              </a:rPr>
              <a:t>. Spanish population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CATI contact </a:t>
            </a:r>
            <a:r>
              <a:rPr lang="en-US" sz="1600" dirty="0" err="1">
                <a:solidFill>
                  <a:srgbClr val="000000"/>
                </a:solidFill>
              </a:rPr>
              <a:t>ramdon</a:t>
            </a:r>
            <a:r>
              <a:rPr lang="en-US" sz="1600" dirty="0">
                <a:solidFill>
                  <a:srgbClr val="000000"/>
                </a:solidFill>
              </a:rPr>
              <a:t> phone numbers.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5 m. questionnaire length</a:t>
            </a:r>
          </a:p>
        </p:txBody>
      </p:sp>
      <p:sp>
        <p:nvSpPr>
          <p:cNvPr id="34" name="Marcador de texto 11">
            <a:extLst>
              <a:ext uri="{FF2B5EF4-FFF2-40B4-BE49-F238E27FC236}">
                <a16:creationId xmlns:a16="http://schemas.microsoft.com/office/drawing/2014/main" id="{4504D9AC-1304-BC42-9607-CBB52776C382}"/>
              </a:ext>
            </a:extLst>
          </p:cNvPr>
          <p:cNvSpPr txBox="1">
            <a:spLocks/>
          </p:cNvSpPr>
          <p:nvPr/>
        </p:nvSpPr>
        <p:spPr>
          <a:xfrm>
            <a:off x="490022" y="5342206"/>
            <a:ext cx="2144604" cy="705018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indent="0" algn="ctr" defTabSz="1040313">
              <a:lnSpc>
                <a:spcPct val="100000"/>
              </a:lnSpc>
              <a:spcBef>
                <a:spcPts val="1365"/>
              </a:spcBef>
              <a:buFont typeface="Arial" panose="020B0604020202020204" pitchFamily="34" charset="0"/>
              <a:buNone/>
              <a:defRPr sz="1600" b="1">
                <a:solidFill>
                  <a:srgbClr val="000000"/>
                </a:solidFill>
              </a:defRPr>
            </a:lvl1pPr>
            <a:lvl2pPr marL="204090" indent="-204090" defTabSz="1040313">
              <a:lnSpc>
                <a:spcPct val="100000"/>
              </a:lnSpc>
              <a:spcBef>
                <a:spcPts val="910"/>
              </a:spcBef>
              <a:buFont typeface="Arial" panose="020B0604020202020204" pitchFamily="34" charset="0"/>
              <a:buChar char="•"/>
              <a:defRPr sz="2048"/>
            </a:lvl2pPr>
            <a:lvl3pPr marL="236600" indent="207702" defTabSz="1040313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20"/>
            </a:lvl3pPr>
            <a:lvl4pPr marL="691736" indent="-225763" defTabSz="1040313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593"/>
            </a:lvl4pPr>
            <a:lvl5pPr marL="946396" indent="-232987" defTabSz="1040313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593"/>
            </a:lvl5pPr>
            <a:lvl6pPr marL="2860860" indent="-260078" defTabSz="1040313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/>
            </a:lvl6pPr>
            <a:lvl7pPr marL="3381017" indent="-260078" defTabSz="1040313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/>
            </a:lvl7pPr>
            <a:lvl8pPr marL="3901173" indent="-260078" defTabSz="1040313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/>
            </a:lvl8pPr>
            <a:lvl9pPr marL="4421330" indent="-260078" defTabSz="1040313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/>
            </a:lvl9pPr>
          </a:lstStyle>
          <a:p>
            <a:r>
              <a:rPr lang="es-ES" dirty="0" err="1"/>
              <a:t>Incidence</a:t>
            </a:r>
            <a:endParaRPr lang="en-US" dirty="0"/>
          </a:p>
        </p:txBody>
      </p:sp>
      <p:pic>
        <p:nvPicPr>
          <p:cNvPr id="35" name="Picture 81">
            <a:extLst>
              <a:ext uri="{FF2B5EF4-FFF2-40B4-BE49-F238E27FC236}">
                <a16:creationId xmlns:a16="http://schemas.microsoft.com/office/drawing/2014/main" id="{02DA1FCA-84DD-E339-5F45-771A570F40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77" y="5861795"/>
            <a:ext cx="273638" cy="451554"/>
          </a:xfrm>
          <a:prstGeom prst="rect">
            <a:avLst/>
          </a:prstGeom>
        </p:spPr>
      </p:pic>
      <p:pic>
        <p:nvPicPr>
          <p:cNvPr id="36" name="Picture 5">
            <a:extLst>
              <a:ext uri="{FF2B5EF4-FFF2-40B4-BE49-F238E27FC236}">
                <a16:creationId xmlns:a16="http://schemas.microsoft.com/office/drawing/2014/main" id="{882A8B05-DC09-FAC4-DDFC-33C9EDFB1A2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77" y="5848404"/>
            <a:ext cx="498024" cy="498727"/>
          </a:xfrm>
          <a:prstGeom prst="rect">
            <a:avLst/>
          </a:prstGeom>
        </p:spPr>
      </p:pic>
      <p:pic>
        <p:nvPicPr>
          <p:cNvPr id="37" name="Picture 8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E75348A-0FBE-5BA1-2FD5-A2C1BE12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201">
            <a:off x="853881" y="5758610"/>
            <a:ext cx="627878" cy="62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10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3358334-88DF-C424-38B7-58E864CF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Optional boosts- </a:t>
            </a:r>
            <a:r>
              <a:rPr lang="en-US" sz="1800" dirty="0"/>
              <a:t>Please quote each boost separately</a:t>
            </a:r>
          </a:p>
        </p:txBody>
      </p:sp>
      <p:sp>
        <p:nvSpPr>
          <p:cNvPr id="5" name="strBodyTitle_4">
            <a:extLst>
              <a:ext uri="{FF2B5EF4-FFF2-40B4-BE49-F238E27FC236}">
                <a16:creationId xmlns:a16="http://schemas.microsoft.com/office/drawing/2014/main" id="{32C8C9DA-37E2-56F9-3BA5-0642E1889371}"/>
              </a:ext>
            </a:extLst>
          </p:cNvPr>
          <p:cNvSpPr txBox="1">
            <a:spLocks/>
          </p:cNvSpPr>
          <p:nvPr/>
        </p:nvSpPr>
        <p:spPr>
          <a:xfrm>
            <a:off x="6629545" y="1390566"/>
            <a:ext cx="6834397" cy="36284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Portugal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strBodyTitle_2">
            <a:extLst>
              <a:ext uri="{FF2B5EF4-FFF2-40B4-BE49-F238E27FC236}">
                <a16:creationId xmlns:a16="http://schemas.microsoft.com/office/drawing/2014/main" id="{3C58469B-F841-ACCB-00C4-B4C635754FE5}"/>
              </a:ext>
            </a:extLst>
          </p:cNvPr>
          <p:cNvSpPr txBox="1">
            <a:spLocks/>
          </p:cNvSpPr>
          <p:nvPr/>
        </p:nvSpPr>
        <p:spPr>
          <a:xfrm>
            <a:off x="2885328" y="1401170"/>
            <a:ext cx="3381712" cy="34163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Peninsular Spain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strBodyTitle_1">
            <a:extLst>
              <a:ext uri="{FF2B5EF4-FFF2-40B4-BE49-F238E27FC236}">
                <a16:creationId xmlns:a16="http://schemas.microsoft.com/office/drawing/2014/main" id="{7695FFE3-E942-7F65-D512-34613872A25E}"/>
              </a:ext>
            </a:extLst>
          </p:cNvPr>
          <p:cNvSpPr txBox="1">
            <a:spLocks/>
          </p:cNvSpPr>
          <p:nvPr/>
        </p:nvSpPr>
        <p:spPr>
          <a:xfrm>
            <a:off x="407632" y="1401170"/>
            <a:ext cx="2376000" cy="34163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Study</a:t>
            </a:r>
          </a:p>
        </p:txBody>
      </p:sp>
      <p:sp>
        <p:nvSpPr>
          <p:cNvPr id="17" name="strBody_3">
            <a:extLst>
              <a:ext uri="{FF2B5EF4-FFF2-40B4-BE49-F238E27FC236}">
                <a16:creationId xmlns:a16="http://schemas.microsoft.com/office/drawing/2014/main" id="{3D044D85-A751-2D4F-A958-ED776B853104}"/>
              </a:ext>
            </a:extLst>
          </p:cNvPr>
          <p:cNvSpPr txBox="1">
            <a:spLocks/>
          </p:cNvSpPr>
          <p:nvPr/>
        </p:nvSpPr>
        <p:spPr>
          <a:xfrm>
            <a:off x="6754194" y="3498904"/>
            <a:ext cx="3240000" cy="179796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ctr"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000000"/>
                </a:solidFill>
              </a:rPr>
              <a:t>500 interviews x 1 wave per year</a:t>
            </a:r>
          </a:p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000000"/>
                </a:solidFill>
              </a:rPr>
              <a:t>19-64 </a:t>
            </a:r>
            <a:r>
              <a:rPr lang="en-US" sz="1400" dirty="0" err="1">
                <a:solidFill>
                  <a:srgbClr val="000000"/>
                </a:solidFill>
              </a:rPr>
              <a:t>y.o</a:t>
            </a:r>
            <a:r>
              <a:rPr lang="en-US" sz="1400" dirty="0">
                <a:solidFill>
                  <a:srgbClr val="000000"/>
                </a:solidFill>
              </a:rPr>
              <a:t>. RRP consumers daily or weekly.</a:t>
            </a:r>
          </a:p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000000"/>
                </a:solidFill>
              </a:rPr>
              <a:t>Online methodology</a:t>
            </a:r>
          </a:p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000000"/>
                </a:solidFill>
              </a:rPr>
              <a:t>20 m. questionnaire length</a:t>
            </a:r>
          </a:p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000000"/>
                </a:solidFill>
              </a:rPr>
              <a:t>Funnel, habits, </a:t>
            </a:r>
            <a:r>
              <a:rPr lang="en-US" sz="1400" dirty="0" err="1">
                <a:solidFill>
                  <a:srgbClr val="000000"/>
                </a:solidFill>
              </a:rPr>
              <a:t>Iqos</a:t>
            </a:r>
            <a:r>
              <a:rPr lang="en-US" sz="1400" dirty="0">
                <a:solidFill>
                  <a:srgbClr val="000000"/>
                </a:solidFill>
              </a:rPr>
              <a:t> modules</a:t>
            </a:r>
          </a:p>
        </p:txBody>
      </p:sp>
      <p:sp>
        <p:nvSpPr>
          <p:cNvPr id="23" name="strBody_2">
            <a:extLst>
              <a:ext uri="{FF2B5EF4-FFF2-40B4-BE49-F238E27FC236}">
                <a16:creationId xmlns:a16="http://schemas.microsoft.com/office/drawing/2014/main" id="{AEEB12F2-DE39-C388-CF4D-7CCC7781C22B}"/>
              </a:ext>
            </a:extLst>
          </p:cNvPr>
          <p:cNvSpPr txBox="1">
            <a:spLocks/>
          </p:cNvSpPr>
          <p:nvPr/>
        </p:nvSpPr>
        <p:spPr>
          <a:xfrm>
            <a:off x="2959800" y="3498904"/>
            <a:ext cx="3240000" cy="179796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000000"/>
                </a:solidFill>
              </a:rPr>
              <a:t>750 interviews x 2 waves per year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000000"/>
                </a:solidFill>
              </a:rPr>
              <a:t>19-64 </a:t>
            </a:r>
            <a:r>
              <a:rPr lang="en-US" sz="1400" dirty="0" err="1">
                <a:solidFill>
                  <a:srgbClr val="000000"/>
                </a:solidFill>
              </a:rPr>
              <a:t>y.o</a:t>
            </a:r>
            <a:r>
              <a:rPr lang="en-US" sz="1400" dirty="0">
                <a:solidFill>
                  <a:srgbClr val="000000"/>
                </a:solidFill>
              </a:rPr>
              <a:t>. RRP consumers daily or weekly.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000000"/>
                </a:solidFill>
              </a:rPr>
              <a:t>Online methodology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000000"/>
                </a:solidFill>
              </a:rPr>
              <a:t>12 m. questionnaire length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000000"/>
                </a:solidFill>
              </a:rPr>
              <a:t>Funnel, habits, </a:t>
            </a:r>
            <a:r>
              <a:rPr lang="en-US" sz="1400" dirty="0" err="1">
                <a:solidFill>
                  <a:srgbClr val="000000"/>
                </a:solidFill>
              </a:rPr>
              <a:t>Iqos</a:t>
            </a:r>
            <a:r>
              <a:rPr lang="en-US" sz="1400" dirty="0">
                <a:solidFill>
                  <a:srgbClr val="000000"/>
                </a:solidFill>
              </a:rPr>
              <a:t> modules</a:t>
            </a:r>
          </a:p>
        </p:txBody>
      </p:sp>
      <p:sp>
        <p:nvSpPr>
          <p:cNvPr id="25" name="strBody_1">
            <a:extLst>
              <a:ext uri="{FF2B5EF4-FFF2-40B4-BE49-F238E27FC236}">
                <a16:creationId xmlns:a16="http://schemas.microsoft.com/office/drawing/2014/main" id="{8EE08174-D957-D0DE-CB61-93479AAC28DE}"/>
              </a:ext>
            </a:extLst>
          </p:cNvPr>
          <p:cNvSpPr txBox="1">
            <a:spLocks/>
          </p:cNvSpPr>
          <p:nvPr/>
        </p:nvSpPr>
        <p:spPr>
          <a:xfrm>
            <a:off x="270492" y="1806704"/>
            <a:ext cx="2650280" cy="1211938"/>
          </a:xfrm>
          <a:prstGeom prst="rect">
            <a:avLst/>
          </a:prstGeom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000000"/>
                </a:solidFill>
              </a:rPr>
              <a:t>Combustible/  Switching Boost</a:t>
            </a: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sz="1600" b="1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sz="800" b="1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sz="1600" b="1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600" b="1" dirty="0">
                <a:solidFill>
                  <a:srgbClr val="000000"/>
                </a:solidFill>
              </a:rPr>
              <a:t>RRP Boost</a:t>
            </a:r>
          </a:p>
          <a:p>
            <a:pPr marL="0" indent="0" algn="ctr">
              <a:buNone/>
            </a:pPr>
            <a:endParaRPr lang="en-US" sz="1600" b="1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sz="1600" b="1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sz="1600" b="1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sz="1600" b="1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600" b="1" dirty="0">
                <a:solidFill>
                  <a:srgbClr val="000000"/>
                </a:solidFill>
              </a:rPr>
              <a:t>Boost specific cities</a:t>
            </a:r>
          </a:p>
          <a:p>
            <a:pPr marL="0" indent="0" algn="ctr">
              <a:buNone/>
            </a:pPr>
            <a:r>
              <a:rPr lang="en-US" sz="1600" b="1" dirty="0">
                <a:solidFill>
                  <a:srgbClr val="000000"/>
                </a:solidFill>
              </a:rPr>
              <a:t>RRP</a:t>
            </a:r>
            <a:endParaRPr lang="es-ES" dirty="0">
              <a:solidFill>
                <a:srgbClr val="000000"/>
              </a:solidFill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DD1263B-4059-B7D6-085A-12FD04B6DE09}"/>
              </a:ext>
            </a:extLst>
          </p:cNvPr>
          <p:cNvCxnSpPr>
            <a:cxnSpLocks/>
          </p:cNvCxnSpPr>
          <p:nvPr/>
        </p:nvCxnSpPr>
        <p:spPr>
          <a:xfrm>
            <a:off x="407988" y="5819402"/>
            <a:ext cx="1137602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8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596A8A6C-D47E-D5E6-E15B-4A98D368AF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1066">
            <a:off x="1215633" y="4630177"/>
            <a:ext cx="747682" cy="747682"/>
          </a:xfrm>
          <a:prstGeom prst="rect">
            <a:avLst/>
          </a:prstGeom>
        </p:spPr>
      </p:pic>
      <p:pic>
        <p:nvPicPr>
          <p:cNvPr id="29" name="Picture 81">
            <a:extLst>
              <a:ext uri="{FF2B5EF4-FFF2-40B4-BE49-F238E27FC236}">
                <a16:creationId xmlns:a16="http://schemas.microsoft.com/office/drawing/2014/main" id="{7886DD87-7B6D-E4A0-FAD3-C1AB56F86B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87" y="2760919"/>
            <a:ext cx="255102" cy="420966"/>
          </a:xfrm>
          <a:prstGeom prst="rect">
            <a:avLst/>
          </a:prstGeom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48A68E85-2411-D18D-6334-7C47C55AAD5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87" y="2747529"/>
            <a:ext cx="464289" cy="464944"/>
          </a:xfrm>
          <a:prstGeom prst="rect">
            <a:avLst/>
          </a:prstGeom>
        </p:spPr>
      </p:pic>
      <p:sp>
        <p:nvSpPr>
          <p:cNvPr id="2" name="strBody_2">
            <a:extLst>
              <a:ext uri="{FF2B5EF4-FFF2-40B4-BE49-F238E27FC236}">
                <a16:creationId xmlns:a16="http://schemas.microsoft.com/office/drawing/2014/main" id="{CD14B306-A406-38AA-80DB-E529BCC77BC0}"/>
              </a:ext>
            </a:extLst>
          </p:cNvPr>
          <p:cNvSpPr txBox="1">
            <a:spLocks/>
          </p:cNvSpPr>
          <p:nvPr/>
        </p:nvSpPr>
        <p:spPr>
          <a:xfrm>
            <a:off x="2959800" y="1781085"/>
            <a:ext cx="3240000" cy="165063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en-US" sz="1400">
                <a:solidFill>
                  <a:srgbClr val="000000"/>
                </a:solidFill>
              </a:rPr>
              <a:t>1300 interviews X 1 wave per year </a:t>
            </a:r>
          </a:p>
          <a:p>
            <a:pPr>
              <a:lnSpc>
                <a:spcPts val="1500"/>
              </a:lnSpc>
            </a:pPr>
            <a:r>
              <a:rPr lang="en-US" sz="1400">
                <a:solidFill>
                  <a:srgbClr val="000000"/>
                </a:solidFill>
              </a:rPr>
              <a:t>19-64 </a:t>
            </a:r>
            <a:r>
              <a:rPr lang="en-US" sz="1400" err="1">
                <a:solidFill>
                  <a:srgbClr val="000000"/>
                </a:solidFill>
              </a:rPr>
              <a:t>y.o</a:t>
            </a:r>
            <a:r>
              <a:rPr lang="en-US" sz="1400">
                <a:solidFill>
                  <a:srgbClr val="000000"/>
                </a:solidFill>
              </a:rPr>
              <a:t>. combustible consumers (1 stick per day at least)</a:t>
            </a:r>
          </a:p>
          <a:p>
            <a:pPr>
              <a:lnSpc>
                <a:spcPts val="1500"/>
              </a:lnSpc>
            </a:pPr>
            <a:r>
              <a:rPr lang="en-US" sz="1400" err="1">
                <a:solidFill>
                  <a:srgbClr val="000000"/>
                </a:solidFill>
              </a:rPr>
              <a:t>FtoF</a:t>
            </a:r>
            <a:r>
              <a:rPr lang="en-US" sz="1400">
                <a:solidFill>
                  <a:srgbClr val="000000"/>
                </a:solidFill>
              </a:rPr>
              <a:t> methodology / in home &amp; outside mix</a:t>
            </a:r>
          </a:p>
          <a:p>
            <a:pPr>
              <a:lnSpc>
                <a:spcPts val="1500"/>
              </a:lnSpc>
            </a:pPr>
            <a:r>
              <a:rPr lang="en-US" sz="1400">
                <a:solidFill>
                  <a:srgbClr val="000000"/>
                </a:solidFill>
              </a:rPr>
              <a:t>10 m. questionnaire length</a:t>
            </a:r>
          </a:p>
        </p:txBody>
      </p:sp>
      <p:sp>
        <p:nvSpPr>
          <p:cNvPr id="13" name="strBody_2">
            <a:extLst>
              <a:ext uri="{FF2B5EF4-FFF2-40B4-BE49-F238E27FC236}">
                <a16:creationId xmlns:a16="http://schemas.microsoft.com/office/drawing/2014/main" id="{C003541E-59CA-B6E1-D556-CA4692659626}"/>
              </a:ext>
            </a:extLst>
          </p:cNvPr>
          <p:cNvSpPr txBox="1">
            <a:spLocks/>
          </p:cNvSpPr>
          <p:nvPr/>
        </p:nvSpPr>
        <p:spPr>
          <a:xfrm>
            <a:off x="2959800" y="5427718"/>
            <a:ext cx="3240000" cy="197344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000000"/>
                </a:solidFill>
              </a:rPr>
              <a:t>200 interviews x 2 waves per year in Madrid/Barcelona*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000000"/>
                </a:solidFill>
              </a:rPr>
              <a:t>19-64 </a:t>
            </a:r>
            <a:r>
              <a:rPr lang="en-US" sz="1400" dirty="0" err="1">
                <a:solidFill>
                  <a:srgbClr val="000000"/>
                </a:solidFill>
              </a:rPr>
              <a:t>y.o</a:t>
            </a:r>
            <a:r>
              <a:rPr lang="en-US" sz="1400" dirty="0">
                <a:solidFill>
                  <a:srgbClr val="FF0000"/>
                </a:solidFill>
              </a:rPr>
              <a:t>. </a:t>
            </a:r>
            <a:r>
              <a:rPr lang="en-US" sz="1400" dirty="0">
                <a:solidFill>
                  <a:srgbClr val="000000"/>
                </a:solidFill>
              </a:rPr>
              <a:t>RRP consumers daily or weekly.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000000"/>
                </a:solidFill>
              </a:rPr>
              <a:t>Online methodology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000000"/>
                </a:solidFill>
              </a:rPr>
              <a:t>12 m. questionnaire length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000000"/>
                </a:solidFill>
              </a:rPr>
              <a:t>Funnel, habits, IQOS module</a:t>
            </a:r>
          </a:p>
        </p:txBody>
      </p:sp>
      <p:sp>
        <p:nvSpPr>
          <p:cNvPr id="14" name="strBody_2">
            <a:extLst>
              <a:ext uri="{FF2B5EF4-FFF2-40B4-BE49-F238E27FC236}">
                <a16:creationId xmlns:a16="http://schemas.microsoft.com/office/drawing/2014/main" id="{73E36C89-C638-D650-4418-B35C9CBEFD02}"/>
              </a:ext>
            </a:extLst>
          </p:cNvPr>
          <p:cNvSpPr txBox="1">
            <a:spLocks/>
          </p:cNvSpPr>
          <p:nvPr/>
        </p:nvSpPr>
        <p:spPr>
          <a:xfrm>
            <a:off x="6754194" y="5475218"/>
            <a:ext cx="3240000" cy="197344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000000"/>
                </a:solidFill>
              </a:rPr>
              <a:t>300 interviews x 1 waves per year in Lisbon/Porto*</a:t>
            </a:r>
          </a:p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000000"/>
                </a:solidFill>
              </a:rPr>
              <a:t>19-64 </a:t>
            </a:r>
            <a:r>
              <a:rPr lang="en-US" sz="1400" dirty="0" err="1">
                <a:solidFill>
                  <a:srgbClr val="000000"/>
                </a:solidFill>
              </a:rPr>
              <a:t>y.o</a:t>
            </a:r>
            <a:r>
              <a:rPr lang="en-US" sz="1400" dirty="0">
                <a:solidFill>
                  <a:srgbClr val="FF0000"/>
                </a:solidFill>
              </a:rPr>
              <a:t>. </a:t>
            </a:r>
            <a:r>
              <a:rPr lang="en-US" sz="1400" dirty="0">
                <a:solidFill>
                  <a:srgbClr val="000000"/>
                </a:solidFill>
              </a:rPr>
              <a:t>RRP consumers daily or weekly.</a:t>
            </a:r>
          </a:p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000000"/>
                </a:solidFill>
              </a:rPr>
              <a:t>Online methodology</a:t>
            </a:r>
          </a:p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000000"/>
                </a:solidFill>
              </a:rPr>
              <a:t>20 m. questionnaire length</a:t>
            </a:r>
          </a:p>
          <a:p>
            <a:pPr>
              <a:lnSpc>
                <a:spcPts val="1300"/>
              </a:lnSpc>
            </a:pPr>
            <a:r>
              <a:rPr lang="en-US" sz="1400" dirty="0">
                <a:solidFill>
                  <a:srgbClr val="000000"/>
                </a:solidFill>
              </a:rPr>
              <a:t>Funnel, habits, IQOS modules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9C1731-77FF-CD45-E671-179EDFC87173}"/>
              </a:ext>
            </a:extLst>
          </p:cNvPr>
          <p:cNvSpPr txBox="1"/>
          <p:nvPr/>
        </p:nvSpPr>
        <p:spPr>
          <a:xfrm>
            <a:off x="10297490" y="7401160"/>
            <a:ext cx="6935188" cy="262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900" i="1" dirty="0">
                <a:solidFill>
                  <a:srgbClr val="000000"/>
                </a:solidFill>
              </a:rPr>
              <a:t>*Please </a:t>
            </a:r>
            <a:r>
              <a:rPr lang="en-US" sz="900" dirty="0">
                <a:solidFill>
                  <a:srgbClr val="000000"/>
                </a:solidFill>
              </a:rPr>
              <a:t>c</a:t>
            </a:r>
            <a:r>
              <a:rPr lang="en-US" sz="900" i="1" dirty="0">
                <a:solidFill>
                  <a:srgbClr val="000000"/>
                </a:solidFill>
              </a:rPr>
              <a:t>onfirm viability or suggest alternative sample</a:t>
            </a:r>
          </a:p>
        </p:txBody>
      </p:sp>
      <p:sp>
        <p:nvSpPr>
          <p:cNvPr id="8" name="strBody_3">
            <a:extLst>
              <a:ext uri="{FF2B5EF4-FFF2-40B4-BE49-F238E27FC236}">
                <a16:creationId xmlns:a16="http://schemas.microsoft.com/office/drawing/2014/main" id="{B8C6084B-7C78-FA19-3C2C-95C0532C2DBE}"/>
              </a:ext>
            </a:extLst>
          </p:cNvPr>
          <p:cNvSpPr txBox="1">
            <a:spLocks/>
          </p:cNvSpPr>
          <p:nvPr/>
        </p:nvSpPr>
        <p:spPr>
          <a:xfrm>
            <a:off x="10361083" y="2273203"/>
            <a:ext cx="3240000" cy="1650634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ctr"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00"/>
              </a:lnSpc>
            </a:pPr>
            <a:r>
              <a:rPr lang="en-US" sz="1400">
                <a:solidFill>
                  <a:srgbClr val="000000"/>
                </a:solidFill>
              </a:rPr>
              <a:t>500 interviews x 1 wave per year</a:t>
            </a:r>
          </a:p>
          <a:p>
            <a:pPr>
              <a:lnSpc>
                <a:spcPts val="1300"/>
              </a:lnSpc>
            </a:pPr>
            <a:r>
              <a:rPr lang="en-US" sz="1400">
                <a:solidFill>
                  <a:srgbClr val="000000"/>
                </a:solidFill>
              </a:rPr>
              <a:t>19-64 </a:t>
            </a:r>
            <a:r>
              <a:rPr lang="en-US" sz="1400" err="1">
                <a:solidFill>
                  <a:srgbClr val="000000"/>
                </a:solidFill>
              </a:rPr>
              <a:t>y.o</a:t>
            </a:r>
            <a:r>
              <a:rPr lang="en-US" sz="1400">
                <a:solidFill>
                  <a:srgbClr val="000000"/>
                </a:solidFill>
              </a:rPr>
              <a:t>. FCT consumers daily or weekly.</a:t>
            </a:r>
          </a:p>
          <a:p>
            <a:pPr>
              <a:lnSpc>
                <a:spcPts val="1500"/>
              </a:lnSpc>
            </a:pPr>
            <a:r>
              <a:rPr lang="en-US" sz="1400" err="1">
                <a:solidFill>
                  <a:srgbClr val="000000"/>
                </a:solidFill>
              </a:rPr>
              <a:t>FtoF</a:t>
            </a:r>
            <a:r>
              <a:rPr lang="en-US" sz="1400">
                <a:solidFill>
                  <a:srgbClr val="000000"/>
                </a:solidFill>
              </a:rPr>
              <a:t> methodology / in home &amp; outside mix</a:t>
            </a:r>
          </a:p>
          <a:p>
            <a:pPr>
              <a:lnSpc>
                <a:spcPts val="1500"/>
              </a:lnSpc>
            </a:pPr>
            <a:r>
              <a:rPr lang="en-US" sz="1400">
                <a:solidFill>
                  <a:srgbClr val="000000"/>
                </a:solidFill>
              </a:rPr>
              <a:t>10 m. questionnaire length</a:t>
            </a:r>
          </a:p>
        </p:txBody>
      </p:sp>
      <p:sp>
        <p:nvSpPr>
          <p:cNvPr id="9" name="strBody_1">
            <a:extLst>
              <a:ext uri="{FF2B5EF4-FFF2-40B4-BE49-F238E27FC236}">
                <a16:creationId xmlns:a16="http://schemas.microsoft.com/office/drawing/2014/main" id="{C58AAA5A-BA4D-8ED1-09F0-6BD075E9A62E}"/>
              </a:ext>
            </a:extLst>
          </p:cNvPr>
          <p:cNvSpPr txBox="1">
            <a:spLocks/>
          </p:cNvSpPr>
          <p:nvPr/>
        </p:nvSpPr>
        <p:spPr>
          <a:xfrm>
            <a:off x="8300506" y="2414319"/>
            <a:ext cx="2650280" cy="1211938"/>
          </a:xfrm>
          <a:prstGeom prst="rect">
            <a:avLst/>
          </a:prstGeom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600" b="1" dirty="0">
                <a:solidFill>
                  <a:srgbClr val="000000"/>
                </a:solidFill>
              </a:rPr>
              <a:t>FCT Boost</a:t>
            </a: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65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3358334-88DF-C424-38B7-58E864CF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Optional modules- </a:t>
            </a:r>
            <a:r>
              <a:rPr lang="en-US" sz="1800" dirty="0"/>
              <a:t>Please quote each module separately</a:t>
            </a:r>
          </a:p>
        </p:txBody>
      </p:sp>
      <p:sp>
        <p:nvSpPr>
          <p:cNvPr id="5" name="strBodyTitle_4">
            <a:extLst>
              <a:ext uri="{FF2B5EF4-FFF2-40B4-BE49-F238E27FC236}">
                <a16:creationId xmlns:a16="http://schemas.microsoft.com/office/drawing/2014/main" id="{32C8C9DA-37E2-56F9-3BA5-0642E1889371}"/>
              </a:ext>
            </a:extLst>
          </p:cNvPr>
          <p:cNvSpPr txBox="1">
            <a:spLocks/>
          </p:cNvSpPr>
          <p:nvPr/>
        </p:nvSpPr>
        <p:spPr>
          <a:xfrm>
            <a:off x="6629546" y="1506021"/>
            <a:ext cx="3381712" cy="33855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bg1"/>
                </a:solidFill>
              </a:rPr>
              <a:t>Portugal</a:t>
            </a:r>
          </a:p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strBodyTitle_2">
            <a:extLst>
              <a:ext uri="{FF2B5EF4-FFF2-40B4-BE49-F238E27FC236}">
                <a16:creationId xmlns:a16="http://schemas.microsoft.com/office/drawing/2014/main" id="{3C58469B-F841-ACCB-00C4-B4C635754FE5}"/>
              </a:ext>
            </a:extLst>
          </p:cNvPr>
          <p:cNvSpPr txBox="1">
            <a:spLocks/>
          </p:cNvSpPr>
          <p:nvPr/>
        </p:nvSpPr>
        <p:spPr>
          <a:xfrm>
            <a:off x="2885328" y="1504482"/>
            <a:ext cx="3381712" cy="34163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bg1"/>
                </a:solidFill>
              </a:rPr>
              <a:t>Peninsular Spain</a:t>
            </a:r>
          </a:p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" name="strBodyTitle_1">
            <a:extLst>
              <a:ext uri="{FF2B5EF4-FFF2-40B4-BE49-F238E27FC236}">
                <a16:creationId xmlns:a16="http://schemas.microsoft.com/office/drawing/2014/main" id="{7695FFE3-E942-7F65-D512-34613872A25E}"/>
              </a:ext>
            </a:extLst>
          </p:cNvPr>
          <p:cNvSpPr txBox="1">
            <a:spLocks/>
          </p:cNvSpPr>
          <p:nvPr/>
        </p:nvSpPr>
        <p:spPr>
          <a:xfrm>
            <a:off x="407632" y="1504482"/>
            <a:ext cx="2376000" cy="34163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rgbClr val="000000"/>
                </a:solidFill>
              </a:rPr>
              <a:t>Study</a:t>
            </a:r>
          </a:p>
        </p:txBody>
      </p:sp>
      <p:sp>
        <p:nvSpPr>
          <p:cNvPr id="25" name="strBody_1">
            <a:extLst>
              <a:ext uri="{FF2B5EF4-FFF2-40B4-BE49-F238E27FC236}">
                <a16:creationId xmlns:a16="http://schemas.microsoft.com/office/drawing/2014/main" id="{8EE08174-D957-D0DE-CB61-93479AAC28DE}"/>
              </a:ext>
            </a:extLst>
          </p:cNvPr>
          <p:cNvSpPr txBox="1">
            <a:spLocks/>
          </p:cNvSpPr>
          <p:nvPr/>
        </p:nvSpPr>
        <p:spPr>
          <a:xfrm>
            <a:off x="316951" y="2677201"/>
            <a:ext cx="2650280" cy="1211938"/>
          </a:xfrm>
          <a:prstGeom prst="rect">
            <a:avLst/>
          </a:prstGeom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b="1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1600" b="1">
                <a:solidFill>
                  <a:srgbClr val="000000"/>
                </a:solidFill>
              </a:rPr>
              <a:t>Additional modules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DD1263B-4059-B7D6-085A-12FD04B6DE09}"/>
              </a:ext>
            </a:extLst>
          </p:cNvPr>
          <p:cNvCxnSpPr>
            <a:cxnSpLocks/>
          </p:cNvCxnSpPr>
          <p:nvPr/>
        </p:nvCxnSpPr>
        <p:spPr>
          <a:xfrm>
            <a:off x="407988" y="5933702"/>
            <a:ext cx="1137602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trBodyTitle_4">
            <a:extLst>
              <a:ext uri="{FF2B5EF4-FFF2-40B4-BE49-F238E27FC236}">
                <a16:creationId xmlns:a16="http://schemas.microsoft.com/office/drawing/2014/main" id="{60AFCAC2-ACE7-C66D-2478-9D3887F79D60}"/>
              </a:ext>
            </a:extLst>
          </p:cNvPr>
          <p:cNvSpPr txBox="1">
            <a:spLocks/>
          </p:cNvSpPr>
          <p:nvPr/>
        </p:nvSpPr>
        <p:spPr>
          <a:xfrm>
            <a:off x="10093157" y="1506021"/>
            <a:ext cx="3381712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bg1"/>
                </a:solidFill>
              </a:rPr>
              <a:t>Canary Islands</a:t>
            </a:r>
          </a:p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5" name="strBody_1">
            <a:extLst>
              <a:ext uri="{FF2B5EF4-FFF2-40B4-BE49-F238E27FC236}">
                <a16:creationId xmlns:a16="http://schemas.microsoft.com/office/drawing/2014/main" id="{92F87520-306E-EC9B-E7D5-18E4BE1023AE}"/>
              </a:ext>
            </a:extLst>
          </p:cNvPr>
          <p:cNvSpPr txBox="1">
            <a:spLocks/>
          </p:cNvSpPr>
          <p:nvPr/>
        </p:nvSpPr>
        <p:spPr>
          <a:xfrm>
            <a:off x="3186263" y="2124362"/>
            <a:ext cx="2650280" cy="121193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ctr"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To be included in questionnaire tracker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3 m. questionnaire length</a:t>
            </a:r>
          </a:p>
        </p:txBody>
      </p:sp>
      <p:sp>
        <p:nvSpPr>
          <p:cNvPr id="16" name="strBody_1">
            <a:extLst>
              <a:ext uri="{FF2B5EF4-FFF2-40B4-BE49-F238E27FC236}">
                <a16:creationId xmlns:a16="http://schemas.microsoft.com/office/drawing/2014/main" id="{0F51D8BA-7BFC-B3B0-CA36-C1D3C003F98F}"/>
              </a:ext>
            </a:extLst>
          </p:cNvPr>
          <p:cNvSpPr txBox="1">
            <a:spLocks/>
          </p:cNvSpPr>
          <p:nvPr/>
        </p:nvSpPr>
        <p:spPr>
          <a:xfrm>
            <a:off x="6935787" y="2117630"/>
            <a:ext cx="2650280" cy="121193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ctr"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To be included in questionnaire tracker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3 m. questionnaire length</a:t>
            </a:r>
          </a:p>
        </p:txBody>
      </p:sp>
      <p:sp>
        <p:nvSpPr>
          <p:cNvPr id="18" name="strBody_1">
            <a:extLst>
              <a:ext uri="{FF2B5EF4-FFF2-40B4-BE49-F238E27FC236}">
                <a16:creationId xmlns:a16="http://schemas.microsoft.com/office/drawing/2014/main" id="{553C913F-469F-B896-7468-299D94B1ADC7}"/>
              </a:ext>
            </a:extLst>
          </p:cNvPr>
          <p:cNvSpPr txBox="1">
            <a:spLocks/>
          </p:cNvSpPr>
          <p:nvPr/>
        </p:nvSpPr>
        <p:spPr>
          <a:xfrm>
            <a:off x="10328931" y="2131080"/>
            <a:ext cx="2650280" cy="121193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ctr"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To be included in questionnaire tracker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3 m. questionnaire length</a:t>
            </a:r>
          </a:p>
        </p:txBody>
      </p:sp>
      <p:sp>
        <p:nvSpPr>
          <p:cNvPr id="19" name="strBody_1">
            <a:extLst>
              <a:ext uri="{FF2B5EF4-FFF2-40B4-BE49-F238E27FC236}">
                <a16:creationId xmlns:a16="http://schemas.microsoft.com/office/drawing/2014/main" id="{DDECE738-15E7-C9B6-99BC-302434307188}"/>
              </a:ext>
            </a:extLst>
          </p:cNvPr>
          <p:cNvSpPr txBox="1">
            <a:spLocks/>
          </p:cNvSpPr>
          <p:nvPr/>
        </p:nvSpPr>
        <p:spPr>
          <a:xfrm>
            <a:off x="3186263" y="3741043"/>
            <a:ext cx="2650280" cy="121193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ctr"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To be included in questionnaire tracker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5 m. questionnaire length</a:t>
            </a:r>
          </a:p>
        </p:txBody>
      </p:sp>
      <p:sp>
        <p:nvSpPr>
          <p:cNvPr id="20" name="strBody_1">
            <a:extLst>
              <a:ext uri="{FF2B5EF4-FFF2-40B4-BE49-F238E27FC236}">
                <a16:creationId xmlns:a16="http://schemas.microsoft.com/office/drawing/2014/main" id="{1BCDF035-9AAE-C08B-FAD3-5966E64EEE0C}"/>
              </a:ext>
            </a:extLst>
          </p:cNvPr>
          <p:cNvSpPr txBox="1">
            <a:spLocks/>
          </p:cNvSpPr>
          <p:nvPr/>
        </p:nvSpPr>
        <p:spPr>
          <a:xfrm>
            <a:off x="6935787" y="3734311"/>
            <a:ext cx="2650280" cy="121193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ctr"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To be included in questionnaire tracker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5 m. questionnaire length</a:t>
            </a:r>
          </a:p>
        </p:txBody>
      </p:sp>
      <p:sp>
        <p:nvSpPr>
          <p:cNvPr id="21" name="strBody_1">
            <a:extLst>
              <a:ext uri="{FF2B5EF4-FFF2-40B4-BE49-F238E27FC236}">
                <a16:creationId xmlns:a16="http://schemas.microsoft.com/office/drawing/2014/main" id="{D5E9FED1-4FCE-123E-BE96-D93B4E18E721}"/>
              </a:ext>
            </a:extLst>
          </p:cNvPr>
          <p:cNvSpPr txBox="1">
            <a:spLocks/>
          </p:cNvSpPr>
          <p:nvPr/>
        </p:nvSpPr>
        <p:spPr>
          <a:xfrm>
            <a:off x="10328931" y="3747761"/>
            <a:ext cx="2650280" cy="121193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ctr"/>
          <a:lstStyle>
            <a:lvl1pPr marL="260078" indent="-260078" algn="l" defTabSz="1040313" rtl="0" eaLnBrk="1" latinLnBrk="0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235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91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548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704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1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86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1017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1173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1330" indent="-260078" algn="l" defTabSz="1040313" rtl="0" eaLnBrk="1" latinLnBrk="0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To be included in questionnaire tracker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5 m. questionnaire length</a:t>
            </a:r>
          </a:p>
        </p:txBody>
      </p:sp>
    </p:spTree>
    <p:extLst>
      <p:ext uri="{BB962C8B-B14F-4D97-AF65-F5344CB8AC3E}">
        <p14:creationId xmlns:p14="http://schemas.microsoft.com/office/powerpoint/2010/main" val="352247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C12695D-BCFB-21C9-FBA1-9C9C48A1A872}"/>
              </a:ext>
            </a:extLst>
          </p:cNvPr>
          <p:cNvSpPr/>
          <p:nvPr/>
        </p:nvSpPr>
        <p:spPr>
          <a:xfrm>
            <a:off x="0" y="1528550"/>
            <a:ext cx="2810212" cy="1712794"/>
          </a:xfrm>
          <a:prstGeom prst="rect">
            <a:avLst/>
          </a:prstGeom>
          <a:solidFill>
            <a:srgbClr val="87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A11E06-FBDD-8670-50ED-C8FF7C25E3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0216" y="330224"/>
            <a:ext cx="11061355" cy="747233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6B4A66D-1A21-8F4B-E3FC-DD368A13D129}"/>
              </a:ext>
            </a:extLst>
          </p:cNvPr>
          <p:cNvSpPr/>
          <p:nvPr/>
        </p:nvSpPr>
        <p:spPr>
          <a:xfrm>
            <a:off x="0" y="1528550"/>
            <a:ext cx="13871575" cy="1712794"/>
          </a:xfrm>
          <a:prstGeom prst="rect">
            <a:avLst/>
          </a:prstGeom>
          <a:solidFill>
            <a:srgbClr val="87888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C8614F7-D830-2994-07C9-85F3EC4BCE31}"/>
              </a:ext>
            </a:extLst>
          </p:cNvPr>
          <p:cNvSpPr txBox="1">
            <a:spLocks/>
          </p:cNvSpPr>
          <p:nvPr/>
        </p:nvSpPr>
        <p:spPr>
          <a:xfrm>
            <a:off x="3466531" y="1528550"/>
            <a:ext cx="9724030" cy="171279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0403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41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chemeClr val="bg1"/>
                </a:solidFill>
              </a:rPr>
              <a:t>Questionnaires</a:t>
            </a:r>
            <a:endParaRPr lang="en-GB" sz="36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AF20150-72E2-6D63-0795-C610DC18D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17" y="1991127"/>
            <a:ext cx="2377060" cy="8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6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40B86C7-2960-405F-9142-133BE327A7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*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Peninsula</a:t>
            </a:r>
            <a:r>
              <a:rPr lang="es-ES" dirty="0"/>
              <a:t> </a:t>
            </a:r>
            <a:r>
              <a:rPr lang="es-ES" dirty="0" err="1"/>
              <a:t>tracker</a:t>
            </a:r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59B3F8D-C920-4951-B97E-8E33C139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097" y="459293"/>
            <a:ext cx="12950476" cy="546260"/>
          </a:xfrm>
        </p:spPr>
        <p:txBody>
          <a:bodyPr/>
          <a:lstStyle/>
          <a:p>
            <a:r>
              <a:rPr lang="es-ES" dirty="0"/>
              <a:t>Questionnaires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01CF1994-F695-4A04-80B1-6E48D23C1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372720"/>
              </p:ext>
            </p:extLst>
          </p:nvPr>
        </p:nvGraphicFramePr>
        <p:xfrm>
          <a:off x="7489738" y="996014"/>
          <a:ext cx="4300625" cy="29906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00625">
                  <a:extLst>
                    <a:ext uri="{9D8B030D-6E8A-4147-A177-3AD203B41FA5}">
                      <a16:colId xmlns:a16="http://schemas.microsoft.com/office/drawing/2014/main" val="797362697"/>
                    </a:ext>
                  </a:extLst>
                </a:gridCol>
              </a:tblGrid>
              <a:tr h="459124">
                <a:tc>
                  <a:txBody>
                    <a:bodyPr/>
                    <a:lstStyle/>
                    <a:p>
                      <a:r>
                        <a:rPr lang="es-ES" sz="2300" dirty="0" err="1">
                          <a:solidFill>
                            <a:schemeClr val="bg1"/>
                          </a:solidFill>
                        </a:rPr>
                        <a:t>Tracker</a:t>
                      </a:r>
                      <a:endParaRPr lang="es-ES" sz="2300" dirty="0">
                        <a:solidFill>
                          <a:schemeClr val="bg1"/>
                        </a:solidFill>
                      </a:endParaRP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3578192525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Demographics</a:t>
                      </a:r>
                      <a:endParaRPr lang="es-E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411347946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Funnel</a:t>
                      </a:r>
                      <a:r>
                        <a:rPr lang="es-E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RMC &amp; FC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1503839819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Switching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594753662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Imagen &amp; NPS </a:t>
                      </a:r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for</a:t>
                      </a:r>
                      <a:r>
                        <a:rPr lang="es-E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combustible and RRP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642291415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HT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454502233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pPr marL="0" marR="0" lvl="0" indent="0" algn="l" defTabSz="10403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Demographics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109720471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16EDE02-1256-4EDF-9DCA-E1675D3D2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113217"/>
              </p:ext>
            </p:extLst>
          </p:nvPr>
        </p:nvGraphicFramePr>
        <p:xfrm>
          <a:off x="763286" y="2412094"/>
          <a:ext cx="4300625" cy="38344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0625">
                  <a:extLst>
                    <a:ext uri="{9D8B030D-6E8A-4147-A177-3AD203B41FA5}">
                      <a16:colId xmlns:a16="http://schemas.microsoft.com/office/drawing/2014/main" val="797362697"/>
                    </a:ext>
                  </a:extLst>
                </a:gridCol>
              </a:tblGrid>
              <a:tr h="459124">
                <a:tc>
                  <a:txBody>
                    <a:bodyPr/>
                    <a:lstStyle/>
                    <a:p>
                      <a:r>
                        <a:rPr lang="es-ES" sz="2300" dirty="0" err="1"/>
                        <a:t>Incidence</a:t>
                      </a:r>
                      <a:endParaRPr lang="es-ES" sz="2300" dirty="0"/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3578192525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Demographics</a:t>
                      </a:r>
                      <a:endParaRPr lang="es-E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109388665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Frequency</a:t>
                      </a:r>
                      <a:r>
                        <a:rPr lang="es-E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consumption</a:t>
                      </a:r>
                      <a:r>
                        <a:rPr lang="es-E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categories</a:t>
                      </a:r>
                      <a:endParaRPr lang="es-E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1503839819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# </a:t>
                      </a:r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Sticks</a:t>
                      </a:r>
                      <a:r>
                        <a:rPr lang="es-E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combustible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594753662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Time smoking </a:t>
                      </a:r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categories</a:t>
                      </a:r>
                      <a:endParaRPr lang="es-E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642291415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Previous category used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454502233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Awareness and usage RRP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109720471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# Devices purchased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613832210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Demographics</a:t>
                      </a:r>
                      <a:endParaRPr lang="es-ES" sz="1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1593034658"/>
                  </a:ext>
                </a:extLst>
              </a:tr>
            </a:tbl>
          </a:graphicData>
        </a:graphic>
      </p:graphicFrame>
      <p:grpSp>
        <p:nvGrpSpPr>
          <p:cNvPr id="7" name="icon_5">
            <a:extLst>
              <a:ext uri="{FF2B5EF4-FFF2-40B4-BE49-F238E27FC236}">
                <a16:creationId xmlns:a16="http://schemas.microsoft.com/office/drawing/2014/main" id="{43A821EE-993C-4646-8B0A-97FFAD713B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12293" y="3151827"/>
            <a:ext cx="1736555" cy="1736554"/>
            <a:chOff x="5331" y="1210"/>
            <a:chExt cx="500" cy="500"/>
          </a:xfrm>
          <a:noFill/>
        </p:grpSpPr>
        <p:sp>
          <p:nvSpPr>
            <p:cNvPr id="8" name="Freeform 67">
              <a:extLst>
                <a:ext uri="{FF2B5EF4-FFF2-40B4-BE49-F238E27FC236}">
                  <a16:creationId xmlns:a16="http://schemas.microsoft.com/office/drawing/2014/main" id="{69EE167D-08C4-4590-A4B9-5A48F22E9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" y="1271"/>
              <a:ext cx="440" cy="439"/>
            </a:xfrm>
            <a:custGeom>
              <a:avLst/>
              <a:gdLst>
                <a:gd name="T0" fmla="*/ 80 w 80"/>
                <a:gd name="T1" fmla="*/ 40 h 80"/>
                <a:gd name="T2" fmla="*/ 80 w 80"/>
                <a:gd name="T3" fmla="*/ 72 h 80"/>
                <a:gd name="T4" fmla="*/ 72 w 80"/>
                <a:gd name="T5" fmla="*/ 80 h 80"/>
                <a:gd name="T6" fmla="*/ 8 w 80"/>
                <a:gd name="T7" fmla="*/ 80 h 80"/>
                <a:gd name="T8" fmla="*/ 0 w 80"/>
                <a:gd name="T9" fmla="*/ 72 h 80"/>
                <a:gd name="T10" fmla="*/ 0 w 80"/>
                <a:gd name="T11" fmla="*/ 8 h 80"/>
                <a:gd name="T12" fmla="*/ 8 w 80"/>
                <a:gd name="T13" fmla="*/ 0 h 80"/>
                <a:gd name="T14" fmla="*/ 38 w 80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72"/>
                    <a:pt x="80" y="72"/>
                    <a:pt x="80" y="72"/>
                  </a:cubicBezTo>
                  <a:cubicBezTo>
                    <a:pt x="80" y="76"/>
                    <a:pt x="76" y="80"/>
                    <a:pt x="72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4" y="80"/>
                    <a:pt x="0" y="76"/>
                    <a:pt x="0" y="7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grp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04034" tIns="52017" rIns="104034" bIns="52017" numCol="1" anchor="t" anchorCtr="0" compatLnSpc="1">
              <a:prstTxWarp prst="textNoShape">
                <a:avLst/>
              </a:prstTxWarp>
            </a:bodyPr>
            <a:lstStyle/>
            <a:p>
              <a:pPr defTabSz="1040325">
                <a:defRPr/>
              </a:pPr>
              <a:endParaRPr lang="en-US" sz="2048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Freeform 68">
              <a:extLst>
                <a:ext uri="{FF2B5EF4-FFF2-40B4-BE49-F238E27FC236}">
                  <a16:creationId xmlns:a16="http://schemas.microsoft.com/office/drawing/2014/main" id="{3EE7524C-D9EA-46C2-B3EF-D2CE10F44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1210"/>
              <a:ext cx="302" cy="302"/>
            </a:xfrm>
            <a:custGeom>
              <a:avLst/>
              <a:gdLst>
                <a:gd name="T0" fmla="*/ 16 w 55"/>
                <a:gd name="T1" fmla="*/ 55 h 55"/>
                <a:gd name="T2" fmla="*/ 0 w 55"/>
                <a:gd name="T3" fmla="*/ 55 h 55"/>
                <a:gd name="T4" fmla="*/ 0 w 55"/>
                <a:gd name="T5" fmla="*/ 39 h 55"/>
                <a:gd name="T6" fmla="*/ 37 w 55"/>
                <a:gd name="T7" fmla="*/ 2 h 55"/>
                <a:gd name="T8" fmla="*/ 43 w 55"/>
                <a:gd name="T9" fmla="*/ 2 h 55"/>
                <a:gd name="T10" fmla="*/ 53 w 55"/>
                <a:gd name="T11" fmla="*/ 12 h 55"/>
                <a:gd name="T12" fmla="*/ 53 w 55"/>
                <a:gd name="T13" fmla="*/ 18 h 55"/>
                <a:gd name="T14" fmla="*/ 16 w 5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55">
                  <a:moveTo>
                    <a:pt x="16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9" y="0"/>
                    <a:pt x="41" y="0"/>
                    <a:pt x="43" y="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5" y="14"/>
                    <a:pt x="55" y="16"/>
                    <a:pt x="53" y="18"/>
                  </a:cubicBezTo>
                  <a:lnTo>
                    <a:pt x="16" y="55"/>
                  </a:lnTo>
                  <a:close/>
                </a:path>
              </a:pathLst>
            </a:custGeom>
            <a:grp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04034" tIns="52017" rIns="104034" bIns="52017" numCol="1" anchor="t" anchorCtr="0" compatLnSpc="1">
              <a:prstTxWarp prst="textNoShape">
                <a:avLst/>
              </a:prstTxWarp>
            </a:bodyPr>
            <a:lstStyle/>
            <a:p>
              <a:pPr defTabSz="1040325">
                <a:defRPr/>
              </a:pPr>
              <a:endParaRPr lang="en-US" sz="2048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" name="Line 69">
              <a:extLst>
                <a:ext uri="{FF2B5EF4-FFF2-40B4-BE49-F238E27FC236}">
                  <a16:creationId xmlns:a16="http://schemas.microsoft.com/office/drawing/2014/main" id="{E51BC850-51C9-4C0F-BE00-2DF8E7751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3" y="1271"/>
              <a:ext cx="88" cy="87"/>
            </a:xfrm>
            <a:prstGeom prst="line">
              <a:avLst/>
            </a:prstGeom>
            <a:grp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04034" tIns="52017" rIns="104034" bIns="52017" numCol="1" anchor="t" anchorCtr="0" compatLnSpc="1">
              <a:prstTxWarp prst="textNoShape">
                <a:avLst/>
              </a:prstTxWarp>
            </a:bodyPr>
            <a:lstStyle/>
            <a:p>
              <a:pPr defTabSz="1040325">
                <a:defRPr/>
              </a:pPr>
              <a:endParaRPr lang="en-US" sz="2048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" name="Line 70">
              <a:extLst>
                <a:ext uri="{FF2B5EF4-FFF2-40B4-BE49-F238E27FC236}">
                  <a16:creationId xmlns:a16="http://schemas.microsoft.com/office/drawing/2014/main" id="{41092F5A-5663-4CCD-BC1C-A5A9416D61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7" y="1512"/>
              <a:ext cx="22" cy="22"/>
            </a:xfrm>
            <a:prstGeom prst="line">
              <a:avLst/>
            </a:prstGeom>
            <a:grp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04034" tIns="52017" rIns="104034" bIns="52017" numCol="1" anchor="t" anchorCtr="0" compatLnSpc="1">
              <a:prstTxWarp prst="textNoShape">
                <a:avLst/>
              </a:prstTxWarp>
            </a:bodyPr>
            <a:lstStyle/>
            <a:p>
              <a:pPr defTabSz="1040325">
                <a:defRPr/>
              </a:pPr>
              <a:endParaRPr lang="en-US" sz="2048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17130F70-4661-497C-DA24-3385CCEC9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6483"/>
              </p:ext>
            </p:extLst>
          </p:nvPr>
        </p:nvGraphicFramePr>
        <p:xfrm>
          <a:off x="7544993" y="4462924"/>
          <a:ext cx="4300625" cy="17248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00625">
                  <a:extLst>
                    <a:ext uri="{9D8B030D-6E8A-4147-A177-3AD203B41FA5}">
                      <a16:colId xmlns:a16="http://schemas.microsoft.com/office/drawing/2014/main" val="797362697"/>
                    </a:ext>
                  </a:extLst>
                </a:gridCol>
              </a:tblGrid>
              <a:tr h="459124">
                <a:tc>
                  <a:txBody>
                    <a:bodyPr/>
                    <a:lstStyle/>
                    <a:p>
                      <a:r>
                        <a:rPr lang="es-ES" sz="2300" dirty="0" err="1">
                          <a:solidFill>
                            <a:schemeClr val="bg1"/>
                          </a:solidFill>
                        </a:rPr>
                        <a:t>Optional</a:t>
                      </a:r>
                      <a:r>
                        <a:rPr lang="es-ES" sz="2300" dirty="0">
                          <a:solidFill>
                            <a:schemeClr val="bg1"/>
                          </a:solidFill>
                        </a:rPr>
                        <a:t> modules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3578192525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Usage</a:t>
                      </a:r>
                      <a:r>
                        <a:rPr lang="es-E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&amp; </a:t>
                      </a:r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Attitudes</a:t>
                      </a:r>
                      <a:r>
                        <a:rPr lang="es-ES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FCT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454502233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pPr marL="0" marR="0" lvl="0" indent="0" algn="l" defTabSz="10403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Smuggling</a:t>
                      </a: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109720471"/>
                  </a:ext>
                </a:extLst>
              </a:tr>
              <a:tr h="421916">
                <a:tc>
                  <a:txBody>
                    <a:bodyPr/>
                    <a:lstStyle/>
                    <a:p>
                      <a:r>
                        <a:rPr lang="es-E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Trade</a:t>
                      </a:r>
                      <a:endParaRPr lang="es-E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04034" marR="104034" marT="52017" marB="52017"/>
                </a:tc>
                <a:extLst>
                  <a:ext uri="{0D108BD9-81ED-4DB2-BD59-A6C34878D82A}">
                    <a16:rowId xmlns:a16="http://schemas.microsoft.com/office/drawing/2014/main" val="2645701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1779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jti 2019">
  <a:themeElements>
    <a:clrScheme name="JTI">
      <a:dk1>
        <a:sysClr val="windowText" lastClr="000000"/>
      </a:dk1>
      <a:lt1>
        <a:sysClr val="window" lastClr="FFFFFF"/>
      </a:lt1>
      <a:dk2>
        <a:srgbClr val="5F5F5F"/>
      </a:dk2>
      <a:lt2>
        <a:srgbClr val="DDDDDD"/>
      </a:lt2>
      <a:accent1>
        <a:srgbClr val="E03C31"/>
      </a:accent1>
      <a:accent2>
        <a:srgbClr val="EAAA00"/>
      </a:accent2>
      <a:accent3>
        <a:srgbClr val="00B2A9"/>
      </a:accent3>
      <a:accent4>
        <a:srgbClr val="8031A7"/>
      </a:accent4>
      <a:accent5>
        <a:srgbClr val="E782A9"/>
      </a:accent5>
      <a:accent6>
        <a:srgbClr val="407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ti 2019" id="{27EE2697-DC88-448B-A039-55F5BA6EF712}" vid="{604474C7-0A9A-4441-ACAA-CAFCFC5DED8E}"/>
    </a:ext>
  </a:extLst>
</a:theme>
</file>

<file path=ppt/theme/theme2.xml><?xml version="1.0" encoding="utf-8"?>
<a:theme xmlns:a="http://schemas.openxmlformats.org/drawingml/2006/main" name="Separatas">
  <a:themeElements>
    <a:clrScheme name="SII">
      <a:dk1>
        <a:srgbClr val="00B2A9"/>
      </a:dk1>
      <a:lt1>
        <a:sysClr val="window" lastClr="FFFFFF"/>
      </a:lt1>
      <a:dk2>
        <a:srgbClr val="00B2A9"/>
      </a:dk2>
      <a:lt2>
        <a:srgbClr val="F2F2F2"/>
      </a:lt2>
      <a:accent1>
        <a:srgbClr val="00B2A9"/>
      </a:accent1>
      <a:accent2>
        <a:srgbClr val="EAAA00"/>
      </a:accent2>
      <a:accent3>
        <a:srgbClr val="E03C31"/>
      </a:accent3>
      <a:accent4>
        <a:srgbClr val="407EC9"/>
      </a:accent4>
      <a:accent5>
        <a:srgbClr val="E782A9"/>
      </a:accent5>
      <a:accent6>
        <a:srgbClr val="878787"/>
      </a:accent6>
      <a:hlink>
        <a:srgbClr val="407EC9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ido">
  <a:themeElements>
    <a:clrScheme name="SII">
      <a:dk1>
        <a:srgbClr val="00B2A9"/>
      </a:dk1>
      <a:lt1>
        <a:sysClr val="window" lastClr="FFFFFF"/>
      </a:lt1>
      <a:dk2>
        <a:srgbClr val="00B2A9"/>
      </a:dk2>
      <a:lt2>
        <a:srgbClr val="F2F2F2"/>
      </a:lt2>
      <a:accent1>
        <a:srgbClr val="00B2A9"/>
      </a:accent1>
      <a:accent2>
        <a:srgbClr val="EAAA00"/>
      </a:accent2>
      <a:accent3>
        <a:srgbClr val="E03C31"/>
      </a:accent3>
      <a:accent4>
        <a:srgbClr val="407EC9"/>
      </a:accent4>
      <a:accent5>
        <a:srgbClr val="E782A9"/>
      </a:accent5>
      <a:accent6>
        <a:srgbClr val="878787"/>
      </a:accent6>
      <a:hlink>
        <a:srgbClr val="407EC9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6EB28446407149995499A3EA67F884" ma:contentTypeVersion="4" ma:contentTypeDescription="Create a new document." ma:contentTypeScope="" ma:versionID="f4f875ffed3e8febf179ae51d34a1df8">
  <xsd:schema xmlns:xsd="http://www.w3.org/2001/XMLSchema" xmlns:xs="http://www.w3.org/2001/XMLSchema" xmlns:p="http://schemas.microsoft.com/office/2006/metadata/properties" xmlns:ns2="a7598c5f-5b85-47fc-813d-c0c812b43143" targetNamespace="http://schemas.microsoft.com/office/2006/metadata/properties" ma:root="true" ma:fieldsID="6c03d701b63b84efa1aa2949568e19bc" ns2:_="">
    <xsd:import namespace="a7598c5f-5b85-47fc-813d-c0c812b431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98c5f-5b85-47fc-813d-c0c812b431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3892E4-79AD-46BD-8E9E-16BE6637F8F9}">
  <ds:schemaRefs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3ff74a9-e522-4cd7-89c0-6402a43ec6b1"/>
    <ds:schemaRef ds:uri="8c46b677-3f0c-4a1d-883b-8dd02cb378d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3C32AE6-EA21-4DF2-8576-88718E52AA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77C288-E041-4F47-A959-49745E18B7C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4925</TotalTime>
  <Words>3076</Words>
  <Application>Microsoft Office PowerPoint</Application>
  <PresentationFormat>Custom</PresentationFormat>
  <Paragraphs>398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HelveticaNeueLT Std Lt Cn</vt:lpstr>
      <vt:lpstr>Segoe UI</vt:lpstr>
      <vt:lpstr>jti 2019</vt:lpstr>
      <vt:lpstr>Separatas</vt:lpstr>
      <vt:lpstr>Contenido</vt:lpstr>
      <vt:lpstr>TRACKER IBERIA 2024</vt:lpstr>
      <vt:lpstr>PowerPoint Presentation</vt:lpstr>
      <vt:lpstr>Objectives</vt:lpstr>
      <vt:lpstr>Design A- Please quote each study separately</vt:lpstr>
      <vt:lpstr>Design B- Please quote each study separately</vt:lpstr>
      <vt:lpstr>Optional boosts- Please quote each boost separately</vt:lpstr>
      <vt:lpstr>Optional modules- Please quote each module separately</vt:lpstr>
      <vt:lpstr>PowerPoint Presentation</vt:lpstr>
      <vt:lpstr>Questionnaires</vt:lpstr>
      <vt:lpstr>Incidence Questionnaire</vt:lpstr>
      <vt:lpstr>Tracker Core Indicators</vt:lpstr>
      <vt:lpstr>Tracker Other Categories</vt:lpstr>
      <vt:lpstr>Tracker Other Categories</vt:lpstr>
      <vt:lpstr>Tracker Other Categories</vt:lpstr>
      <vt:lpstr>PowerPoint Presentation</vt:lpstr>
      <vt:lpstr>REPORTS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Humphrey</dc:creator>
  <cp:lastModifiedBy>Briceno, Ailec</cp:lastModifiedBy>
  <cp:revision>4</cp:revision>
  <cp:lastPrinted>2018-10-18T09:17:37Z</cp:lastPrinted>
  <dcterms:created xsi:type="dcterms:W3CDTF">2017-08-29T17:51:35Z</dcterms:created>
  <dcterms:modified xsi:type="dcterms:W3CDTF">2024-02-05T12:45:01Z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020b37f-db72-473e-ae54-fb16df408069_Enabled">
    <vt:lpwstr>true</vt:lpwstr>
  </property>
  <property fmtid="{D5CDD505-2E9C-101B-9397-08002B2CF9AE}" pid="3" name="MSIP_Label_b020b37f-db72-473e-ae54-fb16df408069_SetDate">
    <vt:lpwstr>2022-06-24T08:31:18Z</vt:lpwstr>
  </property>
  <property fmtid="{D5CDD505-2E9C-101B-9397-08002B2CF9AE}" pid="4" name="MSIP_Label_b020b37f-db72-473e-ae54-fb16df408069_Method">
    <vt:lpwstr>Standard</vt:lpwstr>
  </property>
  <property fmtid="{D5CDD505-2E9C-101B-9397-08002B2CF9AE}" pid="5" name="MSIP_Label_b020b37f-db72-473e-ae54-fb16df408069_Name">
    <vt:lpwstr>General</vt:lpwstr>
  </property>
  <property fmtid="{D5CDD505-2E9C-101B-9397-08002B2CF9AE}" pid="6" name="MSIP_Label_b020b37f-db72-473e-ae54-fb16df408069_SiteId">
    <vt:lpwstr>705d07a3-2eea-4f3b-ab59-65ca29abeb26</vt:lpwstr>
  </property>
  <property fmtid="{D5CDD505-2E9C-101B-9397-08002B2CF9AE}" pid="7" name="MSIP_Label_b020b37f-db72-473e-ae54-fb16df408069_ActionId">
    <vt:lpwstr>f32945c5-f26b-42bf-a668-d6aebf7803dd</vt:lpwstr>
  </property>
  <property fmtid="{D5CDD505-2E9C-101B-9397-08002B2CF9AE}" pid="8" name="MSIP_Label_b020b37f-db72-473e-ae54-fb16df408069_ContentBits">
    <vt:lpwstr>0</vt:lpwstr>
  </property>
  <property fmtid="{D5CDD505-2E9C-101B-9397-08002B2CF9AE}" pid="9" name="ContentTypeId">
    <vt:lpwstr>0x010100A56EB28446407149995499A3EA67F884</vt:lpwstr>
  </property>
  <property fmtid="{D5CDD505-2E9C-101B-9397-08002B2CF9AE}" pid="10" name="MediaServiceImageTags">
    <vt:lpwstr/>
  </property>
</Properties>
</file>